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20624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2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6"/>
    <a:srgbClr val="036767"/>
    <a:srgbClr val="67325A"/>
    <a:srgbClr val="3F6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49" autoAdjust="0"/>
    <p:restoredTop sz="94660"/>
  </p:normalViewPr>
  <p:slideViewPr>
    <p:cSldViewPr snapToGrid="0">
      <p:cViewPr varScale="1">
        <p:scale>
          <a:sx n="16" d="100"/>
          <a:sy n="16" d="100"/>
        </p:scale>
        <p:origin x="1266" y="132"/>
      </p:cViewPr>
      <p:guideLst>
        <p:guide orient="horz" pos="10368"/>
        <p:guide pos="1324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57325" y="1143000"/>
            <a:ext cx="3943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57225" y="14798040"/>
            <a:ext cx="43815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47" name="Rectangle 46"/>
          <p:cNvSpPr/>
          <p:nvPr/>
        </p:nvSpPr>
        <p:spPr>
          <a:xfrm>
            <a:off x="657225" y="23301960"/>
            <a:ext cx="43815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8" name="Rectangle 101"/>
          <p:cNvSpPr>
            <a:spLocks noChangeArrowheads="1"/>
          </p:cNvSpPr>
          <p:nvPr userDrawn="1"/>
        </p:nvSpPr>
        <p:spPr bwMode="auto">
          <a:xfrm>
            <a:off x="1" y="32004000"/>
            <a:ext cx="42062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n-US" sz="7258" dirty="0" smtClean="0"/>
              <a:t>`</a:t>
            </a:r>
            <a:endParaRPr lang="en-US" sz="7258" dirty="0"/>
          </a:p>
        </p:txBody>
      </p:sp>
      <p:sp>
        <p:nvSpPr>
          <p:cNvPr id="59" name="Line 112"/>
          <p:cNvSpPr>
            <a:spLocks noChangeShapeType="1"/>
          </p:cNvSpPr>
          <p:nvPr userDrawn="1"/>
        </p:nvSpPr>
        <p:spPr bwMode="white">
          <a:xfrm>
            <a:off x="0" y="32004000"/>
            <a:ext cx="420624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43" name="Rectangle 42"/>
          <p:cNvSpPr/>
          <p:nvPr userDrawn="1"/>
        </p:nvSpPr>
        <p:spPr bwMode="white">
          <a:xfrm>
            <a:off x="28358254" y="6172200"/>
            <a:ext cx="12556193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42" name="Rectangle 41"/>
          <p:cNvSpPr/>
          <p:nvPr userDrawn="1"/>
        </p:nvSpPr>
        <p:spPr bwMode="white">
          <a:xfrm>
            <a:off x="14723026" y="6172200"/>
            <a:ext cx="12556193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41" name="Rectangle 40"/>
          <p:cNvSpPr/>
          <p:nvPr userDrawn="1"/>
        </p:nvSpPr>
        <p:spPr bwMode="white">
          <a:xfrm>
            <a:off x="1070271" y="6172200"/>
            <a:ext cx="12556193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39" name="Rectangle 38"/>
          <p:cNvSpPr/>
          <p:nvPr/>
        </p:nvSpPr>
        <p:spPr>
          <a:xfrm>
            <a:off x="657225" y="6172200"/>
            <a:ext cx="43815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33" name="Rectangle 101"/>
          <p:cNvSpPr>
            <a:spLocks noChangeArrowheads="1"/>
          </p:cNvSpPr>
          <p:nvPr userDrawn="1"/>
        </p:nvSpPr>
        <p:spPr bwMode="auto">
          <a:xfrm>
            <a:off x="1095376" y="3886200"/>
            <a:ext cx="40967025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7258"/>
          </a:p>
        </p:txBody>
      </p:sp>
      <p:sp>
        <p:nvSpPr>
          <p:cNvPr id="6" name="Title 5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117725" y="4083469"/>
            <a:ext cx="34175700" cy="12769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21663" y="6172200"/>
            <a:ext cx="12500852" cy="914400"/>
          </a:xfrm>
          <a:prstGeom prst="rect">
            <a:avLst/>
          </a:prstGeom>
          <a:solidFill>
            <a:schemeClr val="tx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25612" y="7086601"/>
            <a:ext cx="12504801" cy="684082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21663" y="14798040"/>
            <a:ext cx="12504801" cy="914400"/>
          </a:xfrm>
          <a:prstGeom prst="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25612" y="15712440"/>
            <a:ext cx="12504801" cy="7440169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21663" y="23301960"/>
            <a:ext cx="12504801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25612" y="24216362"/>
            <a:ext cx="12504801" cy="726338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4774418" y="6172200"/>
            <a:ext cx="12504801" cy="914400"/>
          </a:xfrm>
          <a:prstGeom prst="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4774418" y="7086600"/>
            <a:ext cx="12504801" cy="492612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4774418" y="12456478"/>
            <a:ext cx="12504801" cy="6172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57" name="Content Placeholder 17"/>
          <p:cNvSpPr>
            <a:spLocks noGrp="1"/>
          </p:cNvSpPr>
          <p:nvPr>
            <p:ph sz="quarter" idx="37" hasCustomPrompt="1"/>
          </p:nvPr>
        </p:nvSpPr>
        <p:spPr>
          <a:xfrm>
            <a:off x="14774418" y="19072430"/>
            <a:ext cx="12504801" cy="3918814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Text Placeholder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4774418" y="23301960"/>
            <a:ext cx="12504801" cy="9144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4774418" y="24216361"/>
            <a:ext cx="12504801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8409646" y="6172200"/>
            <a:ext cx="12504801" cy="9144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8409646" y="7086600"/>
            <a:ext cx="12504801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8409646" y="15251886"/>
            <a:ext cx="12504801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8409646" y="23301960"/>
            <a:ext cx="12504801" cy="914400"/>
          </a:xfrm>
          <a:prstGeom prst="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8409646" y="24216361"/>
            <a:ext cx="12504801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42456735" y="-1"/>
            <a:ext cx="11928634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Line 115"/>
          <p:cNvSpPr>
            <a:spLocks noChangeShapeType="1"/>
          </p:cNvSpPr>
          <p:nvPr/>
        </p:nvSpPr>
        <p:spPr bwMode="white">
          <a:xfrm>
            <a:off x="109537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48" name="Line 115"/>
          <p:cNvSpPr>
            <a:spLocks noChangeShapeType="1"/>
          </p:cNvSpPr>
          <p:nvPr/>
        </p:nvSpPr>
        <p:spPr bwMode="white">
          <a:xfrm>
            <a:off x="1095375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49" name="Rectangle 48"/>
          <p:cNvSpPr/>
          <p:nvPr userDrawn="1"/>
        </p:nvSpPr>
        <p:spPr>
          <a:xfrm>
            <a:off x="14305699" y="6172200"/>
            <a:ext cx="43815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0" name="Line 115"/>
          <p:cNvSpPr>
            <a:spLocks noChangeShapeType="1"/>
          </p:cNvSpPr>
          <p:nvPr userDrawn="1"/>
        </p:nvSpPr>
        <p:spPr bwMode="white">
          <a:xfrm>
            <a:off x="14746177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51" name="Rectangle 50"/>
          <p:cNvSpPr/>
          <p:nvPr userDrawn="1"/>
        </p:nvSpPr>
        <p:spPr>
          <a:xfrm>
            <a:off x="27924760" y="6172200"/>
            <a:ext cx="43815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2" name="Line 115"/>
          <p:cNvSpPr>
            <a:spLocks noChangeShapeType="1"/>
          </p:cNvSpPr>
          <p:nvPr userDrawn="1"/>
        </p:nvSpPr>
        <p:spPr bwMode="white">
          <a:xfrm>
            <a:off x="2836291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53" name="Rectangle 52"/>
          <p:cNvSpPr/>
          <p:nvPr userDrawn="1"/>
        </p:nvSpPr>
        <p:spPr>
          <a:xfrm>
            <a:off x="27927681" y="23298912"/>
            <a:ext cx="43815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4" name="Line 115"/>
          <p:cNvSpPr>
            <a:spLocks noChangeShapeType="1"/>
          </p:cNvSpPr>
          <p:nvPr userDrawn="1"/>
        </p:nvSpPr>
        <p:spPr bwMode="white">
          <a:xfrm>
            <a:off x="2836291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55" name="Rectangle 54"/>
          <p:cNvSpPr/>
          <p:nvPr userDrawn="1"/>
        </p:nvSpPr>
        <p:spPr>
          <a:xfrm>
            <a:off x="14309979" y="23298912"/>
            <a:ext cx="43815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 dirty="0"/>
          </a:p>
        </p:txBody>
      </p:sp>
      <p:sp>
        <p:nvSpPr>
          <p:cNvPr id="56" name="Line 115"/>
          <p:cNvSpPr>
            <a:spLocks noChangeShapeType="1"/>
          </p:cNvSpPr>
          <p:nvPr userDrawn="1"/>
        </p:nvSpPr>
        <p:spPr bwMode="white">
          <a:xfrm>
            <a:off x="14748129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46" name="Line 115"/>
          <p:cNvSpPr>
            <a:spLocks noChangeShapeType="1"/>
          </p:cNvSpPr>
          <p:nvPr/>
        </p:nvSpPr>
        <p:spPr bwMode="white">
          <a:xfrm>
            <a:off x="1095375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8786">
          <p15:clr>
            <a:srgbClr val="A4A3A4"/>
          </p15:clr>
        </p15:guide>
        <p15:guide id="2" pos="1771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4"/>
          <p:cNvSpPr>
            <a:spLocks noChangeArrowheads="1"/>
          </p:cNvSpPr>
          <p:nvPr userDrawn="1"/>
        </p:nvSpPr>
        <p:spPr bwMode="auto">
          <a:xfrm flipH="1">
            <a:off x="657225" y="0"/>
            <a:ext cx="43815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7258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095374" y="0"/>
            <a:ext cx="40967025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117725" y="1219260"/>
            <a:ext cx="341757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4100" y="6019800"/>
            <a:ext cx="297942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5375" y="32114698"/>
            <a:ext cx="946404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59415" y="32114698"/>
            <a:ext cx="2094357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502985" y="32114698"/>
            <a:ext cx="946404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 bwMode="white">
          <a:xfrm>
            <a:off x="1095375" y="0"/>
            <a:ext cx="40967025" cy="5513832"/>
            <a:chOff x="1143000" y="0"/>
            <a:chExt cx="42748200" cy="5513832"/>
          </a:xfrm>
        </p:grpSpPr>
        <p:sp>
          <p:nvSpPr>
            <p:cNvPr id="9" name="Line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7258"/>
            </a:p>
          </p:txBody>
        </p:sp>
        <p:sp>
          <p:nvSpPr>
            <p:cNvPr id="10" name="Line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7258"/>
            </a:p>
          </p:txBody>
        </p:sp>
        <p:sp>
          <p:nvSpPr>
            <p:cNvPr id="11" name="Line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7258"/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0">
          <p15:clr>
            <a:srgbClr val="A4A3A4"/>
          </p15:clr>
        </p15:guide>
        <p15:guide id="3" pos="25806">
          <p15:clr>
            <a:srgbClr val="A4A3A4"/>
          </p15:clr>
        </p15:guide>
        <p15:guide id="4" pos="13248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27325" y="613616"/>
            <a:ext cx="34175700" cy="2514540"/>
          </a:xfrm>
        </p:spPr>
        <p:txBody>
          <a:bodyPr>
            <a:noAutofit/>
          </a:bodyPr>
          <a:lstStyle/>
          <a:p>
            <a:pPr algn="ctr"/>
            <a:r>
              <a:rPr lang="en-US" sz="7000" dirty="0" smtClean="0">
                <a:solidFill>
                  <a:srgbClr val="005596"/>
                </a:solidFill>
              </a:rPr>
              <a:t>Development </a:t>
            </a:r>
            <a:r>
              <a:rPr lang="en-US" sz="7000" dirty="0">
                <a:solidFill>
                  <a:srgbClr val="005596"/>
                </a:solidFill>
              </a:rPr>
              <a:t>and Reliability of a </a:t>
            </a:r>
            <a:r>
              <a:rPr lang="en-US" sz="7000" dirty="0" smtClean="0">
                <a:solidFill>
                  <a:srgbClr val="005596"/>
                </a:solidFill>
              </a:rPr>
              <a:t>Revised Behavior</a:t>
            </a:r>
            <a:br>
              <a:rPr lang="en-US" sz="7000" dirty="0" smtClean="0">
                <a:solidFill>
                  <a:srgbClr val="005596"/>
                </a:solidFill>
              </a:rPr>
            </a:br>
            <a:r>
              <a:rPr lang="en-US" sz="7000" dirty="0" smtClean="0">
                <a:solidFill>
                  <a:srgbClr val="005596"/>
                </a:solidFill>
              </a:rPr>
              <a:t>Rating Inventory of Executive Function (BRIEF®-2)</a:t>
            </a:r>
            <a:r>
              <a:rPr lang="en-US" sz="7000" dirty="0">
                <a:solidFill>
                  <a:srgbClr val="005596"/>
                </a:solidFill>
              </a:rPr>
              <a:t/>
            </a:r>
            <a:br>
              <a:rPr lang="en-US" sz="7000" dirty="0">
                <a:solidFill>
                  <a:srgbClr val="005596"/>
                </a:solidFill>
              </a:rPr>
            </a:br>
            <a:endParaRPr lang="en-US" sz="7000" dirty="0">
              <a:solidFill>
                <a:srgbClr val="00559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21663" y="2823347"/>
            <a:ext cx="12500852" cy="914400"/>
          </a:xfrm>
          <a:solidFill>
            <a:srgbClr val="005596"/>
          </a:solidFill>
        </p:spPr>
        <p:txBody>
          <a:bodyPr/>
          <a:lstStyle/>
          <a:p>
            <a:pPr algn="ctr"/>
            <a:r>
              <a:rPr lang="en-US" dirty="0" smtClean="0"/>
              <a:t>Overview of the BRIEF-2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800099" y="3759121"/>
            <a:ext cx="13258801" cy="504197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800" dirty="0">
                <a:solidFill>
                  <a:srgbClr val="005596"/>
                </a:solidFill>
              </a:rPr>
              <a:t>The Behavior Rating Inventory of Executive Function, Second </a:t>
            </a:r>
            <a:r>
              <a:rPr lang="en-US" sz="3800" dirty="0" smtClean="0">
                <a:solidFill>
                  <a:srgbClr val="005596"/>
                </a:solidFill>
              </a:rPr>
              <a:t> Edition </a:t>
            </a:r>
            <a:r>
              <a:rPr lang="en-US" sz="3800" dirty="0">
                <a:solidFill>
                  <a:srgbClr val="005596"/>
                </a:solidFill>
              </a:rPr>
              <a:t>(BRIEF-2) is the first revision of the BRIEF, originally published in 2000 (Gioia, Isquith, Guy &amp; </a:t>
            </a:r>
            <a:r>
              <a:rPr lang="en-US" sz="3800" dirty="0" err="1">
                <a:solidFill>
                  <a:srgbClr val="005596"/>
                </a:solidFill>
              </a:rPr>
              <a:t>Kenworthy</a:t>
            </a:r>
            <a:r>
              <a:rPr lang="en-US" sz="3800" dirty="0">
                <a:solidFill>
                  <a:srgbClr val="005596"/>
                </a:solidFill>
              </a:rPr>
              <a:t>, 2000</a:t>
            </a:r>
            <a:r>
              <a:rPr lang="en-US" sz="3800" dirty="0" smtClean="0">
                <a:solidFill>
                  <a:srgbClr val="005596"/>
                </a:solidFill>
              </a:rPr>
              <a:t>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800" dirty="0" smtClean="0">
                <a:solidFill>
                  <a:srgbClr val="005596"/>
                </a:solidFill>
              </a:rPr>
              <a:t>It is a rating scale designed to assess </a:t>
            </a:r>
            <a:r>
              <a:rPr lang="en-US" sz="3800" dirty="0">
                <a:solidFill>
                  <a:srgbClr val="005596"/>
                </a:solidFill>
              </a:rPr>
              <a:t>everyday behaviors associated with executive functions in the home and school environments. </a:t>
            </a:r>
            <a:endParaRPr lang="en-US" sz="3800" dirty="0" smtClean="0">
              <a:solidFill>
                <a:srgbClr val="005596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800" dirty="0">
                <a:solidFill>
                  <a:srgbClr val="005596"/>
                </a:solidFill>
              </a:rPr>
              <a:t>The </a:t>
            </a:r>
            <a:r>
              <a:rPr lang="en-US" sz="3800" dirty="0" smtClean="0">
                <a:solidFill>
                  <a:srgbClr val="005596"/>
                </a:solidFill>
              </a:rPr>
              <a:t>BRIEF-2 Parent </a:t>
            </a:r>
            <a:r>
              <a:rPr lang="en-US" sz="3800" dirty="0">
                <a:solidFill>
                  <a:srgbClr val="005596"/>
                </a:solidFill>
              </a:rPr>
              <a:t>and Teacher </a:t>
            </a:r>
            <a:r>
              <a:rPr lang="en-US" sz="3800" dirty="0" smtClean="0">
                <a:solidFill>
                  <a:srgbClr val="005596"/>
                </a:solidFill>
              </a:rPr>
              <a:t>Forms each </a:t>
            </a:r>
            <a:r>
              <a:rPr lang="en-US" sz="3800" dirty="0">
                <a:solidFill>
                  <a:srgbClr val="005596"/>
                </a:solidFill>
              </a:rPr>
              <a:t>contain 63 items within nine </a:t>
            </a:r>
            <a:r>
              <a:rPr lang="en-US" sz="3800" dirty="0" smtClean="0">
                <a:solidFill>
                  <a:srgbClr val="005596"/>
                </a:solidFill>
              </a:rPr>
              <a:t>clinical scales; the </a:t>
            </a:r>
            <a:r>
              <a:rPr lang="en-US" sz="3800" dirty="0">
                <a:solidFill>
                  <a:srgbClr val="005596"/>
                </a:solidFill>
              </a:rPr>
              <a:t>Self-Report Form contains 55 items within </a:t>
            </a:r>
            <a:r>
              <a:rPr lang="en-US" sz="3800" dirty="0" smtClean="0">
                <a:solidFill>
                  <a:srgbClr val="005596"/>
                </a:solidFill>
              </a:rPr>
              <a:t>seven clinical scales. The majority of items are parallel across forms. </a:t>
            </a:r>
            <a:r>
              <a:rPr lang="en-US" sz="3800" dirty="0">
                <a:solidFill>
                  <a:srgbClr val="005596"/>
                </a:solidFill>
              </a:rPr>
              <a:t>All three forms have three validity </a:t>
            </a:r>
            <a:r>
              <a:rPr lang="en-US" sz="3800" dirty="0" smtClean="0">
                <a:solidFill>
                  <a:srgbClr val="005596"/>
                </a:solidFill>
              </a:rPr>
              <a:t>scales</a:t>
            </a:r>
            <a:r>
              <a:rPr lang="en-US" sz="3800" dirty="0">
                <a:solidFill>
                  <a:srgbClr val="005596"/>
                </a:solidFill>
              </a:rPr>
              <a:t>.</a:t>
            </a:r>
            <a:endParaRPr lang="en-US" sz="3800" dirty="0"/>
          </a:p>
          <a:p>
            <a:pPr marL="0" indent="0">
              <a:lnSpc>
                <a:spcPct val="120000"/>
              </a:lnSpc>
              <a:buNone/>
            </a:pPr>
            <a:endParaRPr lang="en-US" sz="38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>
              <a:solidFill>
                <a:srgbClr val="67325A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67325A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4763680" y="2811504"/>
            <a:ext cx="12504801" cy="914400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14541222" y="13386942"/>
            <a:ext cx="12504801" cy="914400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8409646" y="2844721"/>
            <a:ext cx="12504801" cy="914400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Inter-Rater Reliability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36"/>
          </p:nvPr>
        </p:nvSpPr>
        <p:spPr>
          <a:xfrm>
            <a:off x="2117725" y="1751932"/>
            <a:ext cx="34175700" cy="1276992"/>
          </a:xfrm>
        </p:spPr>
        <p:txBody>
          <a:bodyPr/>
          <a:lstStyle/>
          <a:p>
            <a:pPr algn="ctr"/>
            <a:r>
              <a:rPr lang="en-US" sz="3500" dirty="0">
                <a:solidFill>
                  <a:srgbClr val="005596"/>
                </a:solidFill>
              </a:rPr>
              <a:t>Melissa A. </a:t>
            </a:r>
            <a:r>
              <a:rPr lang="en-US" sz="3500" dirty="0" smtClean="0">
                <a:solidFill>
                  <a:srgbClr val="005596"/>
                </a:solidFill>
              </a:rPr>
              <a:t>Messer</a:t>
            </a:r>
            <a:r>
              <a:rPr lang="en-US" sz="3500" baseline="30000" dirty="0" smtClean="0">
                <a:solidFill>
                  <a:srgbClr val="005596"/>
                </a:solidFill>
              </a:rPr>
              <a:t>1</a:t>
            </a:r>
            <a:r>
              <a:rPr lang="en-US" sz="3500" dirty="0" smtClean="0">
                <a:solidFill>
                  <a:srgbClr val="005596"/>
                </a:solidFill>
              </a:rPr>
              <a:t>, MHS, Jennifer A. Greene</a:t>
            </a:r>
            <a:r>
              <a:rPr lang="en-US" sz="3500" baseline="30000" dirty="0" smtClean="0">
                <a:solidFill>
                  <a:srgbClr val="005596"/>
                </a:solidFill>
              </a:rPr>
              <a:t>1</a:t>
            </a:r>
            <a:r>
              <a:rPr lang="en-US" sz="3500" dirty="0" smtClean="0">
                <a:solidFill>
                  <a:srgbClr val="005596"/>
                </a:solidFill>
              </a:rPr>
              <a:t>, MSPH, Peter K. Isquith</a:t>
            </a:r>
            <a:r>
              <a:rPr lang="en-US" sz="3500" baseline="30000" dirty="0" smtClean="0">
                <a:solidFill>
                  <a:srgbClr val="005596"/>
                </a:solidFill>
              </a:rPr>
              <a:t>2</a:t>
            </a:r>
            <a:r>
              <a:rPr lang="en-US" sz="3500" dirty="0" smtClean="0">
                <a:solidFill>
                  <a:srgbClr val="005596"/>
                </a:solidFill>
              </a:rPr>
              <a:t>, PhD, and Gerard Gioia</a:t>
            </a:r>
            <a:r>
              <a:rPr lang="en-US" sz="3500" baseline="30000" dirty="0" smtClean="0">
                <a:solidFill>
                  <a:srgbClr val="005596"/>
                </a:solidFill>
              </a:rPr>
              <a:t>3</a:t>
            </a:r>
            <a:r>
              <a:rPr lang="en-US" sz="3500" dirty="0" smtClean="0">
                <a:solidFill>
                  <a:srgbClr val="005596"/>
                </a:solidFill>
              </a:rPr>
              <a:t>, PhD</a:t>
            </a:r>
            <a:endParaRPr lang="en-US" sz="3500" dirty="0">
              <a:solidFill>
                <a:srgbClr val="005596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196780"/>
              </p:ext>
            </p:extLst>
          </p:nvPr>
        </p:nvGraphicFramePr>
        <p:xfrm>
          <a:off x="14768725" y="6865778"/>
          <a:ext cx="12498010" cy="57546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037330"/>
                <a:gridCol w="1918420"/>
                <a:gridCol w="1508452"/>
                <a:gridCol w="1508452"/>
                <a:gridCol w="1508452"/>
                <a:gridCol w="1508452"/>
                <a:gridCol w="1508452"/>
              </a:tblGrid>
              <a:tr h="575466">
                <a:tc rowSpan="2">
                  <a:txBody>
                    <a:bodyPr/>
                    <a:lstStyle/>
                    <a:p>
                      <a:r>
                        <a:rPr lang="en-US" sz="3200" b="1" dirty="0" smtClean="0"/>
                        <a:t>Characteristic</a:t>
                      </a:r>
                      <a:endParaRPr lang="en-US" sz="3200" b="1" dirty="0"/>
                    </a:p>
                  </a:txBody>
                  <a:tcPr anchor="ctr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Parent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Teacher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Self-Report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</a:tr>
              <a:tr h="575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5754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1" u="none" strike="noStrike" dirty="0" smtClean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</a:t>
                      </a:r>
                      <a:endParaRPr lang="en-US" sz="2800" b="0" i="1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803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754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Gender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5754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Male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49.3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754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Female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50.7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754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Age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5754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1" u="none" strike="noStrike" dirty="0" smtClean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</a:t>
                      </a:r>
                      <a:endParaRPr lang="en-US" sz="2800" b="0" i="1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14.50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754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1" u="none" strike="noStrike" dirty="0" smtClean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SD</a:t>
                      </a:r>
                      <a:endParaRPr lang="en-US" sz="2800" b="0" i="1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2.29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754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Range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11-18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722543"/>
              </p:ext>
            </p:extLst>
          </p:nvPr>
        </p:nvGraphicFramePr>
        <p:xfrm>
          <a:off x="14609534" y="22673155"/>
          <a:ext cx="12498013" cy="965088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694682"/>
                <a:gridCol w="1143000"/>
                <a:gridCol w="1371600"/>
                <a:gridCol w="1219200"/>
                <a:gridCol w="1352550"/>
                <a:gridCol w="1257300"/>
                <a:gridCol w="1459681"/>
              </a:tblGrid>
              <a:tr h="728828">
                <a:tc rowSpan="2"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Scale/Index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Parent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Teacher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Self-Report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67325A"/>
                    </a:solidFill>
                  </a:tcPr>
                </a:tc>
              </a:tr>
              <a:tr h="649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732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Inhibit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.84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Self-Monitor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.81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BRI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.89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Shift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.85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Emotional Control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.84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ERI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Initiate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Task Completion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Working Memory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.85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Plan/Organize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.87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Task-Monitor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Organization of Materials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CRI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.95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GEC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.97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14571434" y="14345409"/>
            <a:ext cx="12504801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5596"/>
                </a:solidFill>
              </a:rPr>
              <a:t>Reliability refers to a test’s stability, consistency, and accuracy. </a:t>
            </a:r>
            <a:r>
              <a:rPr lang="en-US" sz="3200" dirty="0" smtClean="0">
                <a:solidFill>
                  <a:srgbClr val="005596"/>
                </a:solidFill>
              </a:rPr>
              <a:t>Reliability was studied on the BRIEF-2 through examining internal consistency, inter-rater reliability, and test-retest reliability.</a:t>
            </a:r>
          </a:p>
          <a:p>
            <a:endParaRPr lang="en-US" sz="3200" dirty="0">
              <a:solidFill>
                <a:srgbClr val="005596"/>
              </a:solidFill>
            </a:endParaRPr>
          </a:p>
          <a:p>
            <a:r>
              <a:rPr lang="en-US" sz="3200" dirty="0">
                <a:solidFill>
                  <a:srgbClr val="005596"/>
                </a:solidFill>
              </a:rPr>
              <a:t>Internal consistency reliabilities </a:t>
            </a:r>
            <a:r>
              <a:rPr lang="en-US" sz="3200" dirty="0" smtClean="0">
                <a:solidFill>
                  <a:srgbClr val="005596"/>
                </a:solidFill>
              </a:rPr>
              <a:t>(below) ranged </a:t>
            </a:r>
            <a:r>
              <a:rPr lang="en-US" sz="3200" dirty="0">
                <a:solidFill>
                  <a:srgbClr val="005596"/>
                </a:solidFill>
              </a:rPr>
              <a:t>from .80 to .98 across </a:t>
            </a:r>
            <a:r>
              <a:rPr lang="en-US" sz="3200" dirty="0" smtClean="0">
                <a:solidFill>
                  <a:srgbClr val="005596"/>
                </a:solidFill>
              </a:rPr>
              <a:t>forms in the standardization samples and from .71 to .97 in the clinical samples, </a:t>
            </a:r>
            <a:r>
              <a:rPr lang="en-US" sz="3200" dirty="0">
                <a:solidFill>
                  <a:srgbClr val="005596"/>
                </a:solidFill>
              </a:rPr>
              <a:t>comparable to original BRIEF reliabilities</a:t>
            </a:r>
            <a:r>
              <a:rPr lang="en-US" sz="3200" dirty="0" smtClean="0">
                <a:solidFill>
                  <a:srgbClr val="005596"/>
                </a:solidFill>
              </a:rPr>
              <a:t>.</a:t>
            </a:r>
          </a:p>
          <a:p>
            <a:endParaRPr lang="en-US" sz="3200" dirty="0">
              <a:solidFill>
                <a:srgbClr val="005596"/>
              </a:solidFill>
            </a:endParaRPr>
          </a:p>
          <a:p>
            <a:r>
              <a:rPr lang="en-US" sz="3200" dirty="0">
                <a:solidFill>
                  <a:srgbClr val="005596"/>
                </a:solidFill>
              </a:rPr>
              <a:t>Inter-rater reliabilities </a:t>
            </a:r>
            <a:r>
              <a:rPr lang="en-US" sz="3200" dirty="0" smtClean="0">
                <a:solidFill>
                  <a:srgbClr val="005596"/>
                </a:solidFill>
              </a:rPr>
              <a:t>(above right) were </a:t>
            </a:r>
            <a:r>
              <a:rPr lang="en-US" sz="3200" dirty="0">
                <a:solidFill>
                  <a:srgbClr val="005596"/>
                </a:solidFill>
              </a:rPr>
              <a:t>examined in subsamples of paired raters in both the standardization and clinical samples. </a:t>
            </a:r>
            <a:r>
              <a:rPr lang="en-US" sz="3200" dirty="0" smtClean="0">
                <a:solidFill>
                  <a:srgbClr val="005596"/>
                </a:solidFill>
              </a:rPr>
              <a:t>Parent/Parent</a:t>
            </a:r>
            <a:r>
              <a:rPr lang="en-US" sz="3200" dirty="0">
                <a:solidFill>
                  <a:srgbClr val="005596"/>
                </a:solidFill>
              </a:rPr>
              <a:t>, </a:t>
            </a:r>
            <a:r>
              <a:rPr lang="en-US" sz="3200" dirty="0" smtClean="0">
                <a:solidFill>
                  <a:srgbClr val="005596"/>
                </a:solidFill>
              </a:rPr>
              <a:t>Parent/Teacher, </a:t>
            </a:r>
            <a:r>
              <a:rPr lang="en-US" sz="3200" dirty="0">
                <a:solidFill>
                  <a:srgbClr val="005596"/>
                </a:solidFill>
              </a:rPr>
              <a:t>and Parent/Self raters had the strongest correlations in the standardization sample. Teacher/Teacher, Parent/Parent raters had moderate correlations in the clinical sample.</a:t>
            </a:r>
          </a:p>
          <a:p>
            <a:endParaRPr lang="en-US" sz="3200" dirty="0" smtClean="0">
              <a:solidFill>
                <a:srgbClr val="005596"/>
              </a:solidFill>
            </a:endParaRPr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119688" y="17343859"/>
            <a:ext cx="12504801" cy="914400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Development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281115"/>
              </p:ext>
            </p:extLst>
          </p:nvPr>
        </p:nvGraphicFramePr>
        <p:xfrm>
          <a:off x="28974109" y="19549504"/>
          <a:ext cx="11375873" cy="8880711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4210991"/>
                <a:gridCol w="2247900"/>
                <a:gridCol w="2438400"/>
                <a:gridCol w="2478582"/>
              </a:tblGrid>
              <a:tr h="7557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Scale/Index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Parent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Teacher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Self-Report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Inhibit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.79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Self-Monitor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.67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.61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BRI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.83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.83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.75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Shift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Emotional Control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2455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ERI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.82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.77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Initiate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.79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Task Completion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Working Memory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.92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Plan/Organize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.81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963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Task-Monitor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.73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557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Organization of Materials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.82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96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CRI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.89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.89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.84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GEC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.90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.85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152786"/>
              </p:ext>
            </p:extLst>
          </p:nvPr>
        </p:nvGraphicFramePr>
        <p:xfrm>
          <a:off x="872267" y="9146644"/>
          <a:ext cx="13082272" cy="19388848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238550"/>
                <a:gridCol w="10843722"/>
              </a:tblGrid>
              <a:tr h="1232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Clinical </a:t>
                      </a:r>
                      <a:r>
                        <a:rPr lang="en-US" sz="3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Scales and Indexes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2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Inhibit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Control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impulses; appropriately stop own behavior at the proper time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76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Self-Monitor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Keep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track of the effect of own behavior on others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14502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Shift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Move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freely from one situation, activity, or aspect of a problem to another as the situation demands; transition; solve problems flexibly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990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Emotional Control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M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odulate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emotional responses appropriately.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6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Initiate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Begin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a task or activity; independently generate ideas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12597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Working Memory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Hold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information in mind for the purpose of completing a task; stay with, or stick to, an activity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0610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Plan</a:t>
                      </a:r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/</a:t>
                      </a:r>
                    </a:p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Organize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Anticipate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future events; set goals; develop appropriate steps ahead of time to carry out an associated task or action; carry out tasks in a systematic manner; understand and communicate main ideas or key concepts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14158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Task-Monitor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Check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work; assess performance during or after finishing a task to ensure attainment of goal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11503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Organization of Materials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Keep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workspace, play areas, and materials in an orderly manner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12683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Task Completion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Completes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schoolwork or chores in timely fashion; finishes tests within time limits; works at a satisfactory 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pace.</a:t>
                      </a:r>
                    </a:p>
                  </a:txBody>
                  <a:tcPr marL="9525" marR="9525" marT="9525" marB="0" anchor="ctr"/>
                </a:tc>
              </a:tr>
              <a:tr h="1474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Behavior Regulation Index (BRI)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Regulate and monitor behavior effectively, reflecting inhibitory control and self-monitoring.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681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Emotion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Regulation Index (ERI)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Regulate emotional responses, adapt to changes and shift set appropriately reflecting the Shift and Emotional Control scales.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896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Cognitive Regulation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Index (CRI)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Control and manage cognitive processes; to initiate, plan, organize and monitor problem solve effectively, holding goals and plans in working memory.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4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Global Executive Composite (GEC)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Overall summary incorporating all aspects of executive functioning captured on the BRIEF-2.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424528"/>
              </p:ext>
            </p:extLst>
          </p:nvPr>
        </p:nvGraphicFramePr>
        <p:xfrm>
          <a:off x="800100" y="29054542"/>
          <a:ext cx="13070065" cy="3240923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752498"/>
                <a:gridCol w="10317567"/>
              </a:tblGrid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Validity scales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Infrequency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Extent to which the respondent endorses unlikely events.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573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Inconsistency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Extent to which the respondent answers similar BRIEF-2 items in an inconsistent manner.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Negativity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Extent to which the respondent answers selected BRIEF-2 items in an unusually negative manner.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2" name="Rectangle 41"/>
          <p:cNvSpPr/>
          <p:nvPr/>
        </p:nvSpPr>
        <p:spPr>
          <a:xfrm>
            <a:off x="14736154" y="3771172"/>
            <a:ext cx="1255985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5596"/>
                </a:solidFill>
              </a:rPr>
              <a:t>In revising the BRIEF, </a:t>
            </a:r>
            <a:r>
              <a:rPr lang="en-US" sz="3200" dirty="0">
                <a:solidFill>
                  <a:srgbClr val="005596"/>
                </a:solidFill>
              </a:rPr>
              <a:t>item-total correlations, and item behavior were examined in over 5000 normative and clinical </a:t>
            </a:r>
            <a:r>
              <a:rPr lang="en-US" sz="3200" dirty="0" smtClean="0">
                <a:solidFill>
                  <a:srgbClr val="005596"/>
                </a:solidFill>
              </a:rPr>
              <a:t>cases (see below for the demographic breakdown of each sample).</a:t>
            </a:r>
          </a:p>
          <a:p>
            <a:endParaRPr lang="en-US" sz="3200" dirty="0">
              <a:solidFill>
                <a:srgbClr val="005596"/>
              </a:solidFill>
            </a:endParaRPr>
          </a:p>
          <a:p>
            <a:r>
              <a:rPr lang="en-US" sz="3200" dirty="0" smtClean="0">
                <a:solidFill>
                  <a:srgbClr val="005596"/>
                </a:solidFill>
              </a:rPr>
              <a:t>Weaker </a:t>
            </a:r>
            <a:r>
              <a:rPr lang="en-US" sz="3200" dirty="0">
                <a:solidFill>
                  <a:srgbClr val="005596"/>
                </a:solidFill>
              </a:rPr>
              <a:t>items were removed; no new clinical items were added, and a </a:t>
            </a:r>
            <a:r>
              <a:rPr lang="en-US" sz="3200" dirty="0" smtClean="0">
                <a:solidFill>
                  <a:srgbClr val="005596"/>
                </a:solidFill>
              </a:rPr>
              <a:t>new validity scale (Infrequency) </a:t>
            </a:r>
            <a:r>
              <a:rPr lang="en-US" sz="3200" dirty="0">
                <a:solidFill>
                  <a:srgbClr val="005596"/>
                </a:solidFill>
              </a:rPr>
              <a:t>was developed</a:t>
            </a:r>
            <a:r>
              <a:rPr lang="en-US" sz="3200" dirty="0" smtClean="0">
                <a:solidFill>
                  <a:srgbClr val="005596"/>
                </a:solidFill>
              </a:rPr>
              <a:t>.</a:t>
            </a:r>
          </a:p>
          <a:p>
            <a:endParaRPr lang="en-US" sz="3200" dirty="0">
              <a:solidFill>
                <a:srgbClr val="005596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4785352" y="12775821"/>
            <a:ext cx="124450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rgbClr val="005596"/>
                </a:solidFill>
              </a:rPr>
              <a:t>Note. </a:t>
            </a:r>
            <a:r>
              <a:rPr lang="en-US" sz="2000" dirty="0" smtClean="0">
                <a:solidFill>
                  <a:srgbClr val="005596"/>
                </a:solidFill>
              </a:rPr>
              <a:t>C = Clinical sample; S = Standardization sample</a:t>
            </a:r>
            <a:endParaRPr lang="en-US" sz="2000" dirty="0">
              <a:solidFill>
                <a:srgbClr val="005596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802888"/>
              </p:ext>
            </p:extLst>
          </p:nvPr>
        </p:nvGraphicFramePr>
        <p:xfrm>
          <a:off x="29214719" y="3929811"/>
          <a:ext cx="10894654" cy="1056609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53714"/>
                <a:gridCol w="477837"/>
                <a:gridCol w="1354139"/>
                <a:gridCol w="461636"/>
                <a:gridCol w="1015605"/>
                <a:gridCol w="800171"/>
                <a:gridCol w="677070"/>
                <a:gridCol w="1138706"/>
                <a:gridCol w="338535"/>
                <a:gridCol w="1477241"/>
              </a:tblGrid>
              <a:tr h="4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Sample Pair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20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32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GEC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64285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Parent/Parent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60970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287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.63*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.61*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.57*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.56*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5316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Standardization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149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.75*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.73*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.86*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455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Teacher/Teacher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537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583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.70**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.52**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.58**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.62**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17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Standardization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115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.45**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.27**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.47**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.45**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6350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Parent/Teacher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3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1,426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.45**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.32**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.36**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.30**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8256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Standardization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632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.72**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.60**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.70**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.72**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57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Parent/Self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2763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458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.28*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.35*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.25*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8256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Standardization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472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.62*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.59*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.74*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.71*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52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Teacher/Self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6350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343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.24*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.14*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.20*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.13*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8256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Standardization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372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.51*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.42*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.62*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.57*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8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8729909" y="14791484"/>
            <a:ext cx="12504801" cy="914400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Test-Retest Reliability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8729908" y="15781779"/>
            <a:ext cx="125048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5596"/>
                </a:solidFill>
              </a:rPr>
              <a:t>Test-retest </a:t>
            </a:r>
            <a:r>
              <a:rPr lang="en-US" sz="3200" dirty="0">
                <a:solidFill>
                  <a:srgbClr val="005596"/>
                </a:solidFill>
              </a:rPr>
              <a:t>reliabilities were examined in a </a:t>
            </a:r>
            <a:r>
              <a:rPr lang="en-US" sz="3200" dirty="0" smtClean="0">
                <a:solidFill>
                  <a:srgbClr val="005596"/>
                </a:solidFill>
              </a:rPr>
              <a:t>subset of the standardization sample (Parent: </a:t>
            </a:r>
            <a:r>
              <a:rPr lang="en-US" sz="3200" i="1" dirty="0" smtClean="0">
                <a:solidFill>
                  <a:srgbClr val="005596"/>
                </a:solidFill>
              </a:rPr>
              <a:t>n </a:t>
            </a:r>
            <a:r>
              <a:rPr lang="en-US" sz="3200" dirty="0" smtClean="0">
                <a:solidFill>
                  <a:srgbClr val="005596"/>
                </a:solidFill>
              </a:rPr>
              <a:t>=163; Teacher: </a:t>
            </a:r>
            <a:r>
              <a:rPr lang="en-US" sz="3200" i="1" dirty="0" smtClean="0">
                <a:solidFill>
                  <a:srgbClr val="005596"/>
                </a:solidFill>
              </a:rPr>
              <a:t>n </a:t>
            </a:r>
            <a:r>
              <a:rPr lang="en-US" sz="3200" dirty="0" smtClean="0">
                <a:solidFill>
                  <a:srgbClr val="005596"/>
                </a:solidFill>
              </a:rPr>
              <a:t>=173; Self: </a:t>
            </a:r>
            <a:r>
              <a:rPr lang="en-US" sz="3200" i="1" dirty="0" smtClean="0">
                <a:solidFill>
                  <a:srgbClr val="005596"/>
                </a:solidFill>
              </a:rPr>
              <a:t>n</a:t>
            </a:r>
            <a:r>
              <a:rPr lang="en-US" sz="3200" dirty="0" smtClean="0">
                <a:solidFill>
                  <a:srgbClr val="005596"/>
                </a:solidFill>
              </a:rPr>
              <a:t> =190).</a:t>
            </a: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r>
              <a:rPr lang="en-US" sz="3200" dirty="0" smtClean="0">
                <a:solidFill>
                  <a:srgbClr val="005596"/>
                </a:solidFill>
              </a:rPr>
              <a:t>Test-retest correlations (below</a:t>
            </a:r>
            <a:r>
              <a:rPr lang="en-US" sz="3200" dirty="0">
                <a:solidFill>
                  <a:srgbClr val="005596"/>
                </a:solidFill>
              </a:rPr>
              <a:t>) ranged from </a:t>
            </a:r>
            <a:r>
              <a:rPr lang="en-US" sz="3200" dirty="0" smtClean="0">
                <a:solidFill>
                  <a:srgbClr val="005596"/>
                </a:solidFill>
              </a:rPr>
              <a:t>.67 </a:t>
            </a:r>
            <a:r>
              <a:rPr lang="en-US" sz="3200" dirty="0">
                <a:solidFill>
                  <a:srgbClr val="005596"/>
                </a:solidFill>
              </a:rPr>
              <a:t>to </a:t>
            </a:r>
            <a:r>
              <a:rPr lang="en-US" sz="3200" dirty="0" smtClean="0">
                <a:solidFill>
                  <a:srgbClr val="005596"/>
                </a:solidFill>
              </a:rPr>
              <a:t>.92 on the Parent Form, from .76 to .90 on the Teacher Form and from .61 to .85 on the Self-Report Form, comparable </a:t>
            </a:r>
            <a:r>
              <a:rPr lang="en-US" sz="3200" dirty="0">
                <a:solidFill>
                  <a:srgbClr val="005596"/>
                </a:solidFill>
              </a:rPr>
              <a:t>to original BRIEF reliabilities.</a:t>
            </a: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14571434" y="21619397"/>
            <a:ext cx="12504801" cy="914400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Internal Consistency</a:t>
            </a:r>
            <a:endParaRPr lang="en-US" dirty="0"/>
          </a:p>
        </p:txBody>
      </p:sp>
      <p:sp>
        <p:nvSpPr>
          <p:cNvPr id="34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8409646" y="28926584"/>
            <a:ext cx="12504801" cy="914400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447746" y="29891356"/>
            <a:ext cx="123257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5596"/>
                </a:solidFill>
              </a:rPr>
              <a:t>The BRIEF-2 is a more concise revision of the original BRIEF with several enhancements. Clinical and </a:t>
            </a:r>
            <a:r>
              <a:rPr lang="en-US" sz="3200" dirty="0" smtClean="0">
                <a:solidFill>
                  <a:srgbClr val="005596"/>
                </a:solidFill>
              </a:rPr>
              <a:t>standardization </a:t>
            </a:r>
            <a:r>
              <a:rPr lang="en-US" sz="3200" dirty="0">
                <a:solidFill>
                  <a:srgbClr val="005596"/>
                </a:solidFill>
              </a:rPr>
              <a:t>data provide strong evidence of reliability including </a:t>
            </a:r>
            <a:r>
              <a:rPr lang="en-US" sz="3200" dirty="0" smtClean="0">
                <a:solidFill>
                  <a:srgbClr val="005596"/>
                </a:solidFill>
              </a:rPr>
              <a:t>internal consistency</a:t>
            </a:r>
            <a:r>
              <a:rPr lang="en-US" sz="3200" smtClean="0">
                <a:solidFill>
                  <a:srgbClr val="005596"/>
                </a:solidFill>
              </a:rPr>
              <a:t>, inter-rater, </a:t>
            </a:r>
            <a:r>
              <a:rPr lang="en-US" sz="3200" dirty="0" smtClean="0">
                <a:solidFill>
                  <a:srgbClr val="005596"/>
                </a:solidFill>
              </a:rPr>
              <a:t>and test-retest reliability.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8409646" y="32141799"/>
            <a:ext cx="128250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aseline="30000" dirty="0">
                <a:solidFill>
                  <a:srgbClr val="005596"/>
                </a:solidFill>
              </a:rPr>
              <a:t>1</a:t>
            </a:r>
            <a:r>
              <a:rPr lang="en-US" sz="2000" dirty="0">
                <a:solidFill>
                  <a:srgbClr val="005596"/>
                </a:solidFill>
              </a:rPr>
              <a:t>Psychological Assessment </a:t>
            </a:r>
            <a:r>
              <a:rPr lang="en-US" sz="2000" dirty="0" smtClean="0">
                <a:solidFill>
                  <a:srgbClr val="005596"/>
                </a:solidFill>
              </a:rPr>
              <a:t>Resources; </a:t>
            </a:r>
            <a:r>
              <a:rPr lang="en-US" sz="2000" baseline="30000" dirty="0" smtClean="0">
                <a:solidFill>
                  <a:srgbClr val="005596"/>
                </a:solidFill>
              </a:rPr>
              <a:t>2</a:t>
            </a:r>
            <a:r>
              <a:rPr lang="en-US" sz="2000" dirty="0" smtClean="0">
                <a:solidFill>
                  <a:srgbClr val="005596"/>
                </a:solidFill>
              </a:rPr>
              <a:t>Geisel School of Medicine at Dartmouth College; </a:t>
            </a:r>
            <a:r>
              <a:rPr lang="en-US" sz="2000" baseline="30000" dirty="0" smtClean="0">
                <a:solidFill>
                  <a:srgbClr val="005596"/>
                </a:solidFill>
              </a:rPr>
              <a:t>3</a:t>
            </a:r>
            <a:r>
              <a:rPr lang="en-US" sz="2000" dirty="0" smtClean="0">
                <a:solidFill>
                  <a:srgbClr val="005596"/>
                </a:solidFill>
              </a:rPr>
              <a:t>Children’s National Medical Center</a:t>
            </a:r>
            <a:endParaRPr lang="en-US" sz="2000" dirty="0">
              <a:solidFill>
                <a:srgbClr val="00559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4455" y="-289359"/>
            <a:ext cx="6458706" cy="345187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12" y="549284"/>
            <a:ext cx="3681153" cy="166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FCC6DB3192C14DB6EE2C3D3F1D6D12" ma:contentTypeVersion="14" ma:contentTypeDescription="Create a new document." ma:contentTypeScope="" ma:versionID="01ef64ddd01ee55b89eb9b8e4dd7ec11">
  <xsd:schema xmlns:xsd="http://www.w3.org/2001/XMLSchema" xmlns:xs="http://www.w3.org/2001/XMLSchema" xmlns:p="http://schemas.microsoft.com/office/2006/metadata/properties" xmlns:ns2="9c06b439-3cb3-4bf6-a607-3344ea642bd4" xmlns:ns3="b5a5ffda-6372-4a62-992e-e855022e2820" xmlns:ns4="b4b80593-3d30-4b16-b226-552161c803df" targetNamespace="http://schemas.microsoft.com/office/2006/metadata/properties" ma:root="true" ma:fieldsID="aaffa3ff3c968430618e10db5ca8499c" ns2:_="" ns3:_="" ns4:_="">
    <xsd:import namespace="9c06b439-3cb3-4bf6-a607-3344ea642bd4"/>
    <xsd:import namespace="b5a5ffda-6372-4a62-992e-e855022e2820"/>
    <xsd:import namespace="b4b80593-3d30-4b16-b226-552161c803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4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6b439-3cb3-4bf6-a607-3344ea642b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d96b42e-419a-4189-b55b-fb484703c6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5ffda-6372-4a62-992e-e855022e282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b80593-3d30-4b16-b226-552161c803df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b7e9c9ce-9bfb-492c-b061-d0c94002109d}" ma:internalName="TaxCatchAll" ma:showField="CatchAllData" ma:web="b4b80593-3d30-4b16-b226-552161c80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b80593-3d30-4b16-b226-552161c803df" xsi:nil="true"/>
    <lcf76f155ced4ddcb4097134ff3c332f xmlns="9c06b439-3cb3-4bf6-a607-3344ea642bd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3F21341-F60D-4D1E-BB11-4277988EB2A9}"/>
</file>

<file path=customXml/itemProps2.xml><?xml version="1.0" encoding="utf-8"?>
<ds:datastoreItem xmlns:ds="http://schemas.openxmlformats.org/officeDocument/2006/customXml" ds:itemID="{F20F3660-E6E3-4A30-97B3-84C5CBB22CEC}"/>
</file>

<file path=customXml/itemProps3.xml><?xml version="1.0" encoding="utf-8"?>
<ds:datastoreItem xmlns:ds="http://schemas.openxmlformats.org/officeDocument/2006/customXml" ds:itemID="{A4326C36-299F-4716-8C6C-26707CF64F1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1297</Words>
  <Application>Microsoft Office PowerPoint</Application>
  <PresentationFormat>Custom</PresentationFormat>
  <Paragraphs>365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Medical Poster</vt:lpstr>
      <vt:lpstr>Development and Reliability of a Revised Behavior Rating Inventory of Executive Function (BRIEF®-2)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2015-01-22T15:04:31Z</dcterms:created>
  <dcterms:modified xsi:type="dcterms:W3CDTF">2015-12-10T21:25:19Z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TC040010579991</vt:lpwstr>
  </property>
  <property fmtid="{D5CDD505-2E9C-101B-9397-08002B2CF9AE}" pid="3" name="ContentTypeId">
    <vt:lpwstr>0x01010091FCC6DB3192C14DB6EE2C3D3F1D6D12</vt:lpwstr>
  </property>
</Properties>
</file>