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20624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6"/>
    <a:srgbClr val="036767"/>
    <a:srgbClr val="67325A"/>
    <a:srgbClr val="3F6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49" autoAdjust="0"/>
    <p:restoredTop sz="94660"/>
  </p:normalViewPr>
  <p:slideViewPr>
    <p:cSldViewPr snapToGrid="0">
      <p:cViewPr varScale="1">
        <p:scale>
          <a:sx n="24" d="100"/>
          <a:sy n="24" d="100"/>
        </p:scale>
        <p:origin x="1608" y="126"/>
      </p:cViewPr>
      <p:guideLst>
        <p:guide orient="horz" pos="10368"/>
        <p:guide pos="1324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7325" y="1143000"/>
            <a:ext cx="3943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57225" y="14798040"/>
            <a:ext cx="43815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7" name="Rectangle 46"/>
          <p:cNvSpPr/>
          <p:nvPr/>
        </p:nvSpPr>
        <p:spPr>
          <a:xfrm>
            <a:off x="657225" y="23301960"/>
            <a:ext cx="43815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8" name="Rectangle 101"/>
          <p:cNvSpPr>
            <a:spLocks noChangeArrowheads="1"/>
          </p:cNvSpPr>
          <p:nvPr userDrawn="1"/>
        </p:nvSpPr>
        <p:spPr bwMode="auto">
          <a:xfrm>
            <a:off x="1" y="32004000"/>
            <a:ext cx="42062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sz="7258" dirty="0" smtClean="0"/>
              <a:t>`</a:t>
            </a:r>
            <a:endParaRPr lang="en-US" sz="7258" dirty="0"/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32004000"/>
            <a:ext cx="420624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8358254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4723026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1070271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39" name="Rectangle 38"/>
          <p:cNvSpPr/>
          <p:nvPr/>
        </p:nvSpPr>
        <p:spPr>
          <a:xfrm>
            <a:off x="657225" y="6172200"/>
            <a:ext cx="43815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33" name="Rectangle 101"/>
          <p:cNvSpPr>
            <a:spLocks noChangeArrowheads="1"/>
          </p:cNvSpPr>
          <p:nvPr userDrawn="1"/>
        </p:nvSpPr>
        <p:spPr bwMode="auto">
          <a:xfrm>
            <a:off x="1095376" y="3886200"/>
            <a:ext cx="40967025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7258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117725" y="4083469"/>
            <a:ext cx="34175700" cy="12769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21663" y="6172200"/>
            <a:ext cx="12500852" cy="914400"/>
          </a:xfrm>
          <a:prstGeom prst="rect">
            <a:avLst/>
          </a:prstGeom>
          <a:solidFill>
            <a:schemeClr val="tx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25612" y="7086601"/>
            <a:ext cx="12504801" cy="68408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21663" y="14798040"/>
            <a:ext cx="12504801" cy="914400"/>
          </a:xfrm>
          <a:prstGeom prst="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25612" y="15712440"/>
            <a:ext cx="12504801" cy="7440169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21663" y="23301960"/>
            <a:ext cx="12504801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25612" y="24216362"/>
            <a:ext cx="12504801" cy="72633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4774418" y="6172200"/>
            <a:ext cx="12504801" cy="914400"/>
          </a:xfrm>
          <a:prstGeom prst="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4774418" y="7086600"/>
            <a:ext cx="12504801" cy="492612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4774418" y="12456478"/>
            <a:ext cx="12504801" cy="6172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4774418" y="19072430"/>
            <a:ext cx="12504801" cy="3918814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Text Placeholder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4774418" y="23301960"/>
            <a:ext cx="12504801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4774418" y="24216361"/>
            <a:ext cx="12504801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8409646" y="6172200"/>
            <a:ext cx="12504801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8409646" y="7086600"/>
            <a:ext cx="12504801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8409646" y="15251886"/>
            <a:ext cx="12504801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8409646" y="23301960"/>
            <a:ext cx="12504801" cy="914400"/>
          </a:xfrm>
          <a:prstGeom prst="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8409646" y="24216361"/>
            <a:ext cx="12504801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2456735" y="-1"/>
            <a:ext cx="11928634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109537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1095375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9" name="Rectangle 48"/>
          <p:cNvSpPr/>
          <p:nvPr userDrawn="1"/>
        </p:nvSpPr>
        <p:spPr>
          <a:xfrm>
            <a:off x="14305699" y="6172200"/>
            <a:ext cx="43815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4746177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1" name="Rectangle 50"/>
          <p:cNvSpPr/>
          <p:nvPr userDrawn="1"/>
        </p:nvSpPr>
        <p:spPr>
          <a:xfrm>
            <a:off x="27924760" y="6172200"/>
            <a:ext cx="43815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2" name="Line 115"/>
          <p:cNvSpPr>
            <a:spLocks noChangeShapeType="1"/>
          </p:cNvSpPr>
          <p:nvPr userDrawn="1"/>
        </p:nvSpPr>
        <p:spPr bwMode="white">
          <a:xfrm>
            <a:off x="2836291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3" name="Rectangle 52"/>
          <p:cNvSpPr/>
          <p:nvPr userDrawn="1"/>
        </p:nvSpPr>
        <p:spPr>
          <a:xfrm>
            <a:off x="27927681" y="23298912"/>
            <a:ext cx="43815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836291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5" name="Rectangle 54"/>
          <p:cNvSpPr/>
          <p:nvPr userDrawn="1"/>
        </p:nvSpPr>
        <p:spPr>
          <a:xfrm>
            <a:off x="14309979" y="23298912"/>
            <a:ext cx="43815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/>
          </a:p>
        </p:txBody>
      </p:sp>
      <p:sp>
        <p:nvSpPr>
          <p:cNvPr id="56" name="Line 115"/>
          <p:cNvSpPr>
            <a:spLocks noChangeShapeType="1"/>
          </p:cNvSpPr>
          <p:nvPr userDrawn="1"/>
        </p:nvSpPr>
        <p:spPr bwMode="white">
          <a:xfrm>
            <a:off x="14748129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1095375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8786">
          <p15:clr>
            <a:srgbClr val="A4A3A4"/>
          </p15:clr>
        </p15:guide>
        <p15:guide id="2" pos="1771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4"/>
          <p:cNvSpPr>
            <a:spLocks noChangeArrowheads="1"/>
          </p:cNvSpPr>
          <p:nvPr userDrawn="1"/>
        </p:nvSpPr>
        <p:spPr bwMode="auto">
          <a:xfrm flipH="1">
            <a:off x="657225" y="0"/>
            <a:ext cx="43815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7258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095374" y="0"/>
            <a:ext cx="40967025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117725" y="1219260"/>
            <a:ext cx="341757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4100" y="6019800"/>
            <a:ext cx="297942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5375" y="32114698"/>
            <a:ext cx="946404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59415" y="32114698"/>
            <a:ext cx="2094357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502985" y="32114698"/>
            <a:ext cx="946404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1095375" y="0"/>
            <a:ext cx="40967025" cy="5513832"/>
            <a:chOff x="1143000" y="0"/>
            <a:chExt cx="42748200" cy="5513832"/>
          </a:xfrm>
        </p:grpSpPr>
        <p:sp>
          <p:nvSpPr>
            <p:cNvPr id="9" name="Line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  <p:sp>
          <p:nvSpPr>
            <p:cNvPr id="10" name="Line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  <p:sp>
          <p:nvSpPr>
            <p:cNvPr id="11" name="Line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0">
          <p15:clr>
            <a:srgbClr val="A4A3A4"/>
          </p15:clr>
        </p15:guide>
        <p15:guide id="3" pos="25806">
          <p15:clr>
            <a:srgbClr val="A4A3A4"/>
          </p15:clr>
        </p15:guide>
        <p15:guide id="4" pos="1324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84525" y="613616"/>
            <a:ext cx="34175700" cy="2514540"/>
          </a:xfrm>
        </p:spPr>
        <p:txBody>
          <a:bodyPr>
            <a:noAutofit/>
          </a:bodyPr>
          <a:lstStyle/>
          <a:p>
            <a:pPr algn="ctr"/>
            <a:r>
              <a:rPr lang="en-US" sz="7000" dirty="0" smtClean="0">
                <a:solidFill>
                  <a:srgbClr val="005596"/>
                </a:solidFill>
              </a:rPr>
              <a:t>Behavior Rating Inventory of Executive Function (</a:t>
            </a:r>
            <a:r>
              <a:rPr lang="en-US" sz="7000" dirty="0" smtClean="0">
                <a:solidFill>
                  <a:srgbClr val="005596"/>
                </a:solidFill>
              </a:rPr>
              <a:t>BRIEF2</a:t>
            </a:r>
            <a:r>
              <a:rPr lang="en-US" sz="7000" dirty="0" smtClean="0">
                <a:solidFill>
                  <a:srgbClr val="005596"/>
                </a:solidFill>
              </a:rPr>
              <a:t>): </a:t>
            </a:r>
            <a:r>
              <a:rPr lang="en-US" sz="7000" dirty="0" smtClean="0">
                <a:solidFill>
                  <a:srgbClr val="005596"/>
                </a:solidFill>
              </a:rPr>
              <a:t/>
            </a:r>
            <a:br>
              <a:rPr lang="en-US" sz="7000" dirty="0" smtClean="0">
                <a:solidFill>
                  <a:srgbClr val="005596"/>
                </a:solidFill>
              </a:rPr>
            </a:br>
            <a:r>
              <a:rPr lang="en-US" sz="7000" dirty="0" smtClean="0">
                <a:solidFill>
                  <a:srgbClr val="005596"/>
                </a:solidFill>
              </a:rPr>
              <a:t>Analyzing </a:t>
            </a:r>
            <a:r>
              <a:rPr lang="en-US" sz="7000" dirty="0" smtClean="0">
                <a:solidFill>
                  <a:srgbClr val="005596"/>
                </a:solidFill>
              </a:rPr>
              <a:t>and Interpreting Ratings from Multiple Raters </a:t>
            </a:r>
            <a:r>
              <a:rPr lang="en-US" sz="7000" dirty="0">
                <a:solidFill>
                  <a:srgbClr val="005596"/>
                </a:solidFill>
              </a:rPr>
              <a:t/>
            </a:r>
            <a:br>
              <a:rPr lang="en-US" sz="7000" dirty="0">
                <a:solidFill>
                  <a:srgbClr val="005596"/>
                </a:solidFill>
              </a:rPr>
            </a:br>
            <a:endParaRPr lang="en-US" sz="7000" dirty="0">
              <a:solidFill>
                <a:srgbClr val="00559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5300" y="2823347"/>
            <a:ext cx="14020799" cy="935774"/>
          </a:xfrm>
          <a:solidFill>
            <a:srgbClr val="005596"/>
          </a:solidFill>
        </p:spPr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455974" y="3818141"/>
            <a:ext cx="14020798" cy="848012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5596"/>
                </a:solidFill>
              </a:rPr>
              <a:t>The Behavior Rating Inventory of Executive Function, Second </a:t>
            </a:r>
            <a:r>
              <a:rPr lang="en-US" sz="3200" dirty="0" smtClean="0">
                <a:solidFill>
                  <a:srgbClr val="005596"/>
                </a:solidFill>
              </a:rPr>
              <a:t> Edition </a:t>
            </a:r>
            <a:r>
              <a:rPr lang="en-US" sz="3200" dirty="0">
                <a:solidFill>
                  <a:srgbClr val="005596"/>
                </a:solidFill>
              </a:rPr>
              <a:t>(</a:t>
            </a:r>
            <a:r>
              <a:rPr lang="en-US" sz="3200" dirty="0" smtClean="0">
                <a:solidFill>
                  <a:srgbClr val="005596"/>
                </a:solidFill>
              </a:rPr>
              <a:t>BRIEF2</a:t>
            </a:r>
            <a:r>
              <a:rPr lang="en-US" sz="3200" dirty="0">
                <a:solidFill>
                  <a:srgbClr val="005596"/>
                </a:solidFill>
              </a:rPr>
              <a:t>) is the first revision of the BRIEF, originally published in 2000 (Gioia, Isquith, Guy &amp; </a:t>
            </a:r>
            <a:r>
              <a:rPr lang="en-US" sz="3200" dirty="0" err="1">
                <a:solidFill>
                  <a:srgbClr val="005596"/>
                </a:solidFill>
              </a:rPr>
              <a:t>Kenworthy</a:t>
            </a:r>
            <a:r>
              <a:rPr lang="en-US" sz="3200" dirty="0">
                <a:solidFill>
                  <a:srgbClr val="005596"/>
                </a:solidFill>
              </a:rPr>
              <a:t>, 2000</a:t>
            </a:r>
            <a:r>
              <a:rPr lang="en-US" sz="3200" dirty="0" smtClean="0">
                <a:solidFill>
                  <a:srgbClr val="005596"/>
                </a:solidFill>
              </a:rPr>
              <a:t>).</a:t>
            </a:r>
          </a:p>
          <a:p>
            <a:r>
              <a:rPr lang="en-US" sz="3200" dirty="0" smtClean="0">
                <a:solidFill>
                  <a:srgbClr val="005596"/>
                </a:solidFill>
              </a:rPr>
              <a:t>It is a parent, teacher and self-report rating scale designed to assess </a:t>
            </a:r>
            <a:r>
              <a:rPr lang="en-US" sz="3200" dirty="0">
                <a:solidFill>
                  <a:srgbClr val="005596"/>
                </a:solidFill>
              </a:rPr>
              <a:t>everyday behaviors associated with executive functions in the home and school environments. </a:t>
            </a:r>
            <a:endParaRPr lang="en-US" sz="3200" dirty="0" smtClean="0">
              <a:solidFill>
                <a:srgbClr val="005596"/>
              </a:solidFill>
            </a:endParaRPr>
          </a:p>
          <a:p>
            <a:r>
              <a:rPr lang="en-US" sz="3200" dirty="0" smtClean="0">
                <a:solidFill>
                  <a:srgbClr val="005596"/>
                </a:solidFill>
              </a:rPr>
              <a:t>The BRIEF2 scales are combined to form three indexes (Behavior Regulation, Emotion Regulation, Cognitive Regulation) and one overall composite (Global Executive Composite).</a:t>
            </a:r>
          </a:p>
          <a:p>
            <a:r>
              <a:rPr lang="en-US" sz="3200" dirty="0" smtClean="0">
                <a:solidFill>
                  <a:srgbClr val="005596"/>
                </a:solidFill>
              </a:rPr>
              <a:t>The </a:t>
            </a:r>
            <a:r>
              <a:rPr lang="en-US" sz="3200" dirty="0">
                <a:solidFill>
                  <a:srgbClr val="005596"/>
                </a:solidFill>
              </a:rPr>
              <a:t>majority of items are parallel across forms. </a:t>
            </a:r>
          </a:p>
          <a:p>
            <a:r>
              <a:rPr lang="en-US" sz="3200" b="1" dirty="0" smtClean="0">
                <a:solidFill>
                  <a:srgbClr val="005596"/>
                </a:solidFill>
              </a:rPr>
              <a:t>Objective</a:t>
            </a:r>
            <a:r>
              <a:rPr lang="en-US" sz="3200" b="1" dirty="0">
                <a:solidFill>
                  <a:srgbClr val="005596"/>
                </a:solidFill>
              </a:rPr>
              <a:t>: </a:t>
            </a:r>
            <a:r>
              <a:rPr lang="en-US" sz="3200" dirty="0">
                <a:solidFill>
                  <a:srgbClr val="005596"/>
                </a:solidFill>
              </a:rPr>
              <a:t> </a:t>
            </a:r>
            <a:r>
              <a:rPr lang="en-US" sz="3200" dirty="0" smtClean="0">
                <a:solidFill>
                  <a:srgbClr val="005596"/>
                </a:solidFill>
              </a:rPr>
              <a:t>We examined </a:t>
            </a:r>
            <a:r>
              <a:rPr lang="en-US" sz="3200" dirty="0">
                <a:solidFill>
                  <a:srgbClr val="005596"/>
                </a:solidFill>
              </a:rPr>
              <a:t>interrater reliability </a:t>
            </a:r>
            <a:r>
              <a:rPr lang="en-US" sz="3200" dirty="0" smtClean="0">
                <a:solidFill>
                  <a:srgbClr val="005596"/>
                </a:solidFill>
              </a:rPr>
              <a:t>of the BRIEF2 among interrater </a:t>
            </a:r>
            <a:r>
              <a:rPr lang="en-US" sz="3200" dirty="0">
                <a:solidFill>
                  <a:srgbClr val="005596"/>
                </a:solidFill>
              </a:rPr>
              <a:t>dyad </a:t>
            </a:r>
            <a:r>
              <a:rPr lang="en-US" sz="3200" dirty="0" smtClean="0">
                <a:solidFill>
                  <a:srgbClr val="005596"/>
                </a:solidFill>
              </a:rPr>
              <a:t>samples of both typically developing (TD) children and children with clinical and developmental disorders (i.e., autism spectrum disorder, attention-deficit hyperactivity disorder, learning disorder).</a:t>
            </a:r>
            <a:endParaRPr lang="en-US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95300" y="12375325"/>
            <a:ext cx="14020799" cy="985604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4981872" y="2812133"/>
            <a:ext cx="26439479" cy="1005466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36"/>
          </p:nvPr>
        </p:nvSpPr>
        <p:spPr>
          <a:xfrm>
            <a:off x="2982436" y="1751932"/>
            <a:ext cx="34175700" cy="1276992"/>
          </a:xfrm>
        </p:spPr>
        <p:txBody>
          <a:bodyPr/>
          <a:lstStyle/>
          <a:p>
            <a:pPr algn="ctr"/>
            <a:r>
              <a:rPr lang="en-US" sz="3500" dirty="0">
                <a:solidFill>
                  <a:srgbClr val="005596"/>
                </a:solidFill>
              </a:rPr>
              <a:t>Melissa A. </a:t>
            </a:r>
            <a:r>
              <a:rPr lang="en-US" sz="3500" dirty="0" smtClean="0">
                <a:solidFill>
                  <a:srgbClr val="005596"/>
                </a:solidFill>
              </a:rPr>
              <a:t>Messer</a:t>
            </a:r>
            <a:r>
              <a:rPr lang="en-US" sz="3500" baseline="30000" dirty="0" smtClean="0">
                <a:solidFill>
                  <a:srgbClr val="005596"/>
                </a:solidFill>
              </a:rPr>
              <a:t>1</a:t>
            </a:r>
            <a:r>
              <a:rPr lang="en-US" sz="3500" dirty="0" smtClean="0">
                <a:solidFill>
                  <a:srgbClr val="005596"/>
                </a:solidFill>
              </a:rPr>
              <a:t>, MHS, Jennifer A. Greene</a:t>
            </a:r>
            <a:r>
              <a:rPr lang="en-US" sz="3500" baseline="30000" dirty="0" smtClean="0">
                <a:solidFill>
                  <a:srgbClr val="005596"/>
                </a:solidFill>
              </a:rPr>
              <a:t>1</a:t>
            </a:r>
            <a:r>
              <a:rPr lang="en-US" sz="3500" dirty="0" smtClean="0">
                <a:solidFill>
                  <a:srgbClr val="005596"/>
                </a:solidFill>
              </a:rPr>
              <a:t>, MSPH, Peter K. Isquith</a:t>
            </a:r>
            <a:r>
              <a:rPr lang="en-US" sz="3500" baseline="30000" dirty="0" smtClean="0">
                <a:solidFill>
                  <a:srgbClr val="005596"/>
                </a:solidFill>
              </a:rPr>
              <a:t>2</a:t>
            </a:r>
            <a:r>
              <a:rPr lang="en-US" sz="3500" dirty="0" smtClean="0">
                <a:solidFill>
                  <a:srgbClr val="005596"/>
                </a:solidFill>
              </a:rPr>
              <a:t>, PhD, Gerard Gioia</a:t>
            </a:r>
            <a:r>
              <a:rPr lang="en-US" sz="3500" baseline="30000" dirty="0" smtClean="0">
                <a:solidFill>
                  <a:srgbClr val="005596"/>
                </a:solidFill>
              </a:rPr>
              <a:t>3</a:t>
            </a:r>
            <a:r>
              <a:rPr lang="en-US" sz="3500" dirty="0" smtClean="0">
                <a:solidFill>
                  <a:srgbClr val="005596"/>
                </a:solidFill>
              </a:rPr>
              <a:t>, PhD, Lauren </a:t>
            </a:r>
            <a:r>
              <a:rPr lang="en-US" sz="3500" dirty="0" err="1" smtClean="0">
                <a:solidFill>
                  <a:srgbClr val="005596"/>
                </a:solidFill>
              </a:rPr>
              <a:t>Kenworthy</a:t>
            </a:r>
            <a:r>
              <a:rPr lang="en-US" sz="3500" dirty="0" smtClean="0">
                <a:solidFill>
                  <a:srgbClr val="005596"/>
                </a:solidFill>
              </a:rPr>
              <a:t>, PhD, and Steven Guy, PhD</a:t>
            </a:r>
            <a:endParaRPr lang="en-US" sz="3500" dirty="0">
              <a:solidFill>
                <a:srgbClr val="005596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5026631" y="3840509"/>
            <a:ext cx="26484238" cy="23883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5596"/>
                </a:solidFill>
              </a:rPr>
              <a:t>The correlations </a:t>
            </a:r>
            <a:r>
              <a:rPr lang="en-US" sz="3400" dirty="0">
                <a:solidFill>
                  <a:srgbClr val="005596"/>
                </a:solidFill>
              </a:rPr>
              <a:t>between raters are </a:t>
            </a:r>
            <a:r>
              <a:rPr lang="en-US" sz="3400" dirty="0" smtClean="0">
                <a:solidFill>
                  <a:srgbClr val="005596"/>
                </a:solidFill>
              </a:rPr>
              <a:t>moderate </a:t>
            </a:r>
            <a:r>
              <a:rPr lang="en-US" sz="3400" dirty="0">
                <a:solidFill>
                  <a:srgbClr val="005596"/>
                </a:solidFill>
              </a:rPr>
              <a:t>to strong for </a:t>
            </a:r>
            <a:r>
              <a:rPr lang="en-US" sz="3400" dirty="0" smtClean="0">
                <a:solidFill>
                  <a:srgbClr val="005596"/>
                </a:solidFill>
              </a:rPr>
              <a:t>TD children </a:t>
            </a:r>
            <a:r>
              <a:rPr lang="en-US" sz="3400" dirty="0">
                <a:solidFill>
                  <a:srgbClr val="005596"/>
                </a:solidFill>
              </a:rPr>
              <a:t>and low to moderate for clinical </a:t>
            </a:r>
            <a:r>
              <a:rPr lang="en-US" sz="3400" dirty="0" smtClean="0">
                <a:solidFill>
                  <a:srgbClr val="005596"/>
                </a:solidFill>
              </a:rPr>
              <a:t>groups.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5596"/>
                </a:solidFill>
              </a:rPr>
              <a:t>Parent/Parent</a:t>
            </a:r>
            <a:r>
              <a:rPr lang="en-US" sz="3400" dirty="0">
                <a:solidFill>
                  <a:srgbClr val="005596"/>
                </a:solidFill>
              </a:rPr>
              <a:t>, Parent/Teacher, and Parent/Self raters had the strongest correlations in the </a:t>
            </a:r>
            <a:r>
              <a:rPr lang="en-US" sz="3400" dirty="0" smtClean="0">
                <a:solidFill>
                  <a:srgbClr val="005596"/>
                </a:solidFill>
              </a:rPr>
              <a:t>TD sample</a:t>
            </a:r>
            <a:r>
              <a:rPr lang="en-US" sz="3400" dirty="0">
                <a:solidFill>
                  <a:srgbClr val="005596"/>
                </a:solidFill>
              </a:rPr>
              <a:t>. </a:t>
            </a:r>
            <a:endParaRPr lang="en-US" sz="34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Teacher/Teacher, Parent/Parent raters had moderate correlations in the clinical sample</a:t>
            </a:r>
            <a:r>
              <a:rPr lang="en-US" sz="3400" dirty="0" smtClean="0">
                <a:solidFill>
                  <a:srgbClr val="005596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The mean differences between BRIEF2 scores are relatively small</a:t>
            </a:r>
            <a:r>
              <a:rPr lang="en-US" sz="3400" dirty="0" smtClean="0">
                <a:solidFill>
                  <a:srgbClr val="005596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E</a:t>
            </a:r>
            <a:r>
              <a:rPr lang="en-US" sz="3400" dirty="0" smtClean="0">
                <a:solidFill>
                  <a:srgbClr val="005596"/>
                </a:solidFill>
              </a:rPr>
              <a:t>ffect sizes ranged from .03 to .21 in the typically developing sample and from .00 to .33 in the clinical sample, indicating very small differences between raters.</a:t>
            </a:r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For parent and teacher ratings, </a:t>
            </a:r>
            <a:r>
              <a:rPr lang="en-US" sz="3400" dirty="0" smtClean="0">
                <a:solidFill>
                  <a:srgbClr val="005596"/>
                </a:solidFill>
              </a:rPr>
              <a:t>53-59</a:t>
            </a:r>
            <a:r>
              <a:rPr lang="en-US" sz="3400" dirty="0">
                <a:solidFill>
                  <a:srgbClr val="005596"/>
                </a:solidFill>
              </a:rPr>
              <a:t>% of cases reported </a:t>
            </a:r>
            <a:r>
              <a:rPr lang="en-US" sz="3400" dirty="0" smtClean="0">
                <a:solidFill>
                  <a:srgbClr val="005596"/>
                </a:solidFill>
              </a:rPr>
              <a:t>scores within</a:t>
            </a:r>
          </a:p>
          <a:p>
            <a:r>
              <a:rPr lang="en-US" sz="3400" dirty="0" smtClean="0">
                <a:solidFill>
                  <a:srgbClr val="005596"/>
                </a:solidFill>
              </a:rPr>
              <a:t>10 </a:t>
            </a:r>
            <a:r>
              <a:rPr lang="en-US" sz="3400" i="1" dirty="0">
                <a:solidFill>
                  <a:srgbClr val="005596"/>
                </a:solidFill>
              </a:rPr>
              <a:t>T</a:t>
            </a:r>
            <a:r>
              <a:rPr lang="en-US" sz="3400" dirty="0">
                <a:solidFill>
                  <a:srgbClr val="005596"/>
                </a:solidFill>
              </a:rPr>
              <a:t>-score points</a:t>
            </a:r>
            <a:r>
              <a:rPr lang="en-US" sz="3400" dirty="0" smtClean="0">
                <a:solidFill>
                  <a:srgbClr val="005596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As expected the agreement of the </a:t>
            </a:r>
            <a:r>
              <a:rPr lang="en-US" sz="3400" dirty="0" smtClean="0">
                <a:solidFill>
                  <a:srgbClr val="005596"/>
                </a:solidFill>
              </a:rPr>
              <a:t>Parent–Parent </a:t>
            </a:r>
            <a:r>
              <a:rPr lang="en-US" sz="3400" dirty="0">
                <a:solidFill>
                  <a:srgbClr val="005596"/>
                </a:solidFill>
              </a:rPr>
              <a:t>sample was higher, with </a:t>
            </a:r>
            <a:endParaRPr lang="en-US" sz="3400" dirty="0" smtClean="0">
              <a:solidFill>
                <a:srgbClr val="005596"/>
              </a:solidFill>
            </a:endParaRPr>
          </a:p>
          <a:p>
            <a:r>
              <a:rPr lang="en-US" sz="3400" dirty="0" smtClean="0">
                <a:solidFill>
                  <a:srgbClr val="005596"/>
                </a:solidFill>
              </a:rPr>
              <a:t>67-76</a:t>
            </a:r>
            <a:r>
              <a:rPr lang="en-US" sz="3400" dirty="0">
                <a:solidFill>
                  <a:srgbClr val="005596"/>
                </a:solidFill>
              </a:rPr>
              <a:t>% of being within 10 </a:t>
            </a:r>
            <a:r>
              <a:rPr lang="en-US" sz="3400" i="1" dirty="0">
                <a:solidFill>
                  <a:srgbClr val="005596"/>
                </a:solidFill>
              </a:rPr>
              <a:t>T</a:t>
            </a:r>
            <a:r>
              <a:rPr lang="en-US" sz="3400" dirty="0">
                <a:solidFill>
                  <a:srgbClr val="005596"/>
                </a:solidFill>
              </a:rPr>
              <a:t>-score </a:t>
            </a:r>
            <a:r>
              <a:rPr lang="en-US" sz="3400" dirty="0" smtClean="0">
                <a:solidFill>
                  <a:srgbClr val="005596"/>
                </a:solidFill>
              </a:rPr>
              <a:t>points.</a:t>
            </a:r>
          </a:p>
          <a:p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5596"/>
                </a:solidFill>
              </a:rPr>
              <a:t>Agreement </a:t>
            </a:r>
            <a:r>
              <a:rPr lang="en-US" sz="3400" dirty="0">
                <a:solidFill>
                  <a:srgbClr val="005596"/>
                </a:solidFill>
              </a:rPr>
              <a:t>in the Teacher–Teacher sample was even higher, </a:t>
            </a:r>
            <a:r>
              <a:rPr lang="en-US" sz="3400" dirty="0" smtClean="0">
                <a:solidFill>
                  <a:srgbClr val="005596"/>
                </a:solidFill>
              </a:rPr>
              <a:t>with 70-76%</a:t>
            </a:r>
          </a:p>
          <a:p>
            <a:r>
              <a:rPr lang="en-US" sz="3400" dirty="0" smtClean="0">
                <a:solidFill>
                  <a:srgbClr val="005596"/>
                </a:solidFill>
              </a:rPr>
              <a:t>of </a:t>
            </a:r>
            <a:r>
              <a:rPr lang="en-US" sz="3400" dirty="0">
                <a:solidFill>
                  <a:srgbClr val="005596"/>
                </a:solidFill>
              </a:rPr>
              <a:t>cases bring within 10 </a:t>
            </a:r>
            <a:r>
              <a:rPr lang="en-US" sz="3400" i="1" dirty="0">
                <a:solidFill>
                  <a:srgbClr val="005596"/>
                </a:solidFill>
              </a:rPr>
              <a:t>T</a:t>
            </a:r>
            <a:r>
              <a:rPr lang="en-US" sz="3400" dirty="0">
                <a:solidFill>
                  <a:srgbClr val="005596"/>
                </a:solidFill>
              </a:rPr>
              <a:t>-score points of each other. </a:t>
            </a:r>
            <a:endParaRPr lang="en-US" sz="3400" dirty="0" smtClean="0">
              <a:solidFill>
                <a:srgbClr val="005596"/>
              </a:solidFill>
            </a:endParaRPr>
          </a:p>
          <a:p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Agreement within 10 </a:t>
            </a:r>
            <a:r>
              <a:rPr lang="en-US" sz="3400" i="1" dirty="0">
                <a:solidFill>
                  <a:srgbClr val="005596"/>
                </a:solidFill>
              </a:rPr>
              <a:t>T</a:t>
            </a:r>
            <a:r>
              <a:rPr lang="en-US" sz="3400" dirty="0">
                <a:solidFill>
                  <a:srgbClr val="005596"/>
                </a:solidFill>
              </a:rPr>
              <a:t>-score points for adolescents when compared to parents and teachers ratings was </a:t>
            </a:r>
            <a:r>
              <a:rPr lang="en-US" sz="3400" dirty="0" smtClean="0">
                <a:solidFill>
                  <a:srgbClr val="005596"/>
                </a:solidFill>
              </a:rPr>
              <a:t>59-63</a:t>
            </a:r>
            <a:r>
              <a:rPr lang="en-US" sz="3400" dirty="0">
                <a:solidFill>
                  <a:srgbClr val="005596"/>
                </a:solidFill>
              </a:rPr>
              <a:t>% and </a:t>
            </a:r>
            <a:r>
              <a:rPr lang="en-US" sz="3400" dirty="0" smtClean="0">
                <a:solidFill>
                  <a:srgbClr val="005596"/>
                </a:solidFill>
              </a:rPr>
              <a:t>52-59</a:t>
            </a:r>
            <a:r>
              <a:rPr lang="en-US" sz="3400" dirty="0">
                <a:solidFill>
                  <a:srgbClr val="005596"/>
                </a:solidFill>
              </a:rPr>
              <a:t>% of cases, respectively.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3270" y="13589528"/>
            <a:ext cx="13866090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5596"/>
                </a:solidFill>
              </a:rPr>
              <a:t>Participants:  </a:t>
            </a:r>
            <a:r>
              <a:rPr lang="en-US" sz="3200" dirty="0" smtClean="0">
                <a:solidFill>
                  <a:srgbClr val="005596"/>
                </a:solidFill>
              </a:rPr>
              <a:t>Reliability </a:t>
            </a:r>
            <a:r>
              <a:rPr lang="en-US" sz="3200" dirty="0">
                <a:solidFill>
                  <a:srgbClr val="005596"/>
                </a:solidFill>
              </a:rPr>
              <a:t>was assessed </a:t>
            </a:r>
            <a:r>
              <a:rPr lang="en-US" sz="3200" dirty="0" smtClean="0">
                <a:solidFill>
                  <a:srgbClr val="005596"/>
                </a:solidFill>
              </a:rPr>
              <a:t>within five dyads: Parent/Teacher</a:t>
            </a:r>
            <a:r>
              <a:rPr lang="en-US" sz="3200" dirty="0">
                <a:solidFill>
                  <a:srgbClr val="005596"/>
                </a:solidFill>
              </a:rPr>
              <a:t>, Parent/Self-Report, Teacher/Self-Report, Parent/Parent </a:t>
            </a:r>
            <a:r>
              <a:rPr lang="en-US" sz="3200" dirty="0" smtClean="0">
                <a:solidFill>
                  <a:srgbClr val="005596"/>
                </a:solidFill>
              </a:rPr>
              <a:t>&amp; Teacher/Teacher.</a:t>
            </a: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b="1" dirty="0" smtClean="0">
              <a:solidFill>
                <a:srgbClr val="005596"/>
              </a:solidFill>
            </a:endParaRPr>
          </a:p>
          <a:p>
            <a:r>
              <a:rPr lang="en-US" sz="3200" b="1" dirty="0" smtClean="0">
                <a:solidFill>
                  <a:srgbClr val="005596"/>
                </a:solidFill>
              </a:rPr>
              <a:t>Methods:  C</a:t>
            </a:r>
            <a:r>
              <a:rPr lang="en-US" sz="3200" dirty="0" smtClean="0">
                <a:solidFill>
                  <a:srgbClr val="005596"/>
                </a:solidFill>
              </a:rPr>
              <a:t>orrelations</a:t>
            </a:r>
            <a:r>
              <a:rPr lang="en-US" sz="3200" dirty="0">
                <a:solidFill>
                  <a:srgbClr val="005596"/>
                </a:solidFill>
              </a:rPr>
              <a:t>, mean </a:t>
            </a:r>
            <a:r>
              <a:rPr lang="en-US" sz="3200" dirty="0" smtClean="0">
                <a:solidFill>
                  <a:srgbClr val="005596"/>
                </a:solidFill>
              </a:rPr>
              <a:t>differences &amp; effect sizes for each index were examined. </a:t>
            </a:r>
            <a:endParaRPr lang="en-US" sz="32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596"/>
                </a:solidFill>
              </a:rPr>
              <a:t>Effect size, Cohen’s </a:t>
            </a:r>
            <a:r>
              <a:rPr lang="en-US" sz="3200" i="1" dirty="0" smtClean="0">
                <a:solidFill>
                  <a:srgbClr val="005596"/>
                </a:solidFill>
              </a:rPr>
              <a:t>d</a:t>
            </a:r>
            <a:r>
              <a:rPr lang="en-US" sz="3200" dirty="0" smtClean="0">
                <a:solidFill>
                  <a:srgbClr val="005596"/>
                </a:solidFill>
              </a:rPr>
              <a:t>, was calculated based on the mean difference and pooled standard deviation for each pair’s index scores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596"/>
                </a:solidFill>
              </a:rPr>
              <a:t>In </a:t>
            </a:r>
            <a:r>
              <a:rPr lang="en-US" sz="3200" dirty="0">
                <a:solidFill>
                  <a:srgbClr val="005596"/>
                </a:solidFill>
              </a:rPr>
              <a:t>addition, p</a:t>
            </a:r>
            <a:r>
              <a:rPr lang="en-US" sz="3200" dirty="0" smtClean="0">
                <a:solidFill>
                  <a:srgbClr val="005596"/>
                </a:solidFill>
              </a:rPr>
              <a:t>ercentages </a:t>
            </a:r>
            <a:r>
              <a:rPr lang="en-US" sz="3200" dirty="0">
                <a:solidFill>
                  <a:srgbClr val="005596"/>
                </a:solidFill>
              </a:rPr>
              <a:t>of these samples that obtained various </a:t>
            </a:r>
            <a:r>
              <a:rPr lang="en-US" sz="3200" i="1" dirty="0">
                <a:solidFill>
                  <a:srgbClr val="005596"/>
                </a:solidFill>
              </a:rPr>
              <a:t>T</a:t>
            </a:r>
            <a:r>
              <a:rPr lang="en-US" sz="3200" dirty="0">
                <a:solidFill>
                  <a:srgbClr val="005596"/>
                </a:solidFill>
              </a:rPr>
              <a:t>-Score differences on the Index scores and GEC score were calculated</a:t>
            </a:r>
            <a:r>
              <a:rPr lang="en-US" sz="3200" dirty="0" smtClean="0">
                <a:solidFill>
                  <a:srgbClr val="005596"/>
                </a:solidFill>
              </a:rPr>
              <a:t>.</a:t>
            </a:r>
            <a:endParaRPr lang="en-US" sz="3200" dirty="0">
              <a:solidFill>
                <a:srgbClr val="005596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5298" y="20524727"/>
            <a:ext cx="124450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005596"/>
                </a:solidFill>
              </a:rPr>
              <a:t>Note. </a:t>
            </a:r>
            <a:r>
              <a:rPr lang="en-US" sz="2000" dirty="0" smtClean="0">
                <a:solidFill>
                  <a:srgbClr val="005596"/>
                </a:solidFill>
              </a:rPr>
              <a:t>C = clinical sample; TD = typically developing sample</a:t>
            </a:r>
            <a:endParaRPr lang="en-US" sz="2000" dirty="0">
              <a:solidFill>
                <a:srgbClr val="005596"/>
              </a:solidFill>
            </a:endParaRP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14981872" y="27231081"/>
            <a:ext cx="26484238" cy="985779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5026631" y="28285733"/>
            <a:ext cx="263947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5596"/>
                </a:solidFill>
              </a:rPr>
              <a:t>Pairs of raters with similar perspectives, namely</a:t>
            </a:r>
            <a:r>
              <a:rPr lang="en-US" sz="3200">
                <a:solidFill>
                  <a:srgbClr val="005596"/>
                </a:solidFill>
              </a:rPr>
              <a:t>, </a:t>
            </a:r>
            <a:r>
              <a:rPr lang="en-US" sz="3200" smtClean="0">
                <a:solidFill>
                  <a:srgbClr val="005596"/>
                </a:solidFill>
              </a:rPr>
              <a:t>Parent–Parent </a:t>
            </a:r>
            <a:r>
              <a:rPr lang="en-US" sz="3200">
                <a:solidFill>
                  <a:srgbClr val="005596"/>
                </a:solidFill>
              </a:rPr>
              <a:t>and </a:t>
            </a:r>
            <a:r>
              <a:rPr lang="en-US" sz="3200" smtClean="0">
                <a:solidFill>
                  <a:srgbClr val="005596"/>
                </a:solidFill>
              </a:rPr>
              <a:t>Teacher–Teacher</a:t>
            </a:r>
            <a:r>
              <a:rPr lang="en-US" sz="3200" dirty="0">
                <a:solidFill>
                  <a:srgbClr val="005596"/>
                </a:solidFill>
              </a:rPr>
              <a:t>, tend to be </a:t>
            </a:r>
            <a:r>
              <a:rPr lang="en-US" sz="3200" dirty="0" smtClean="0">
                <a:solidFill>
                  <a:srgbClr val="005596"/>
                </a:solidFill>
              </a:rPr>
              <a:t>correlated </a:t>
            </a:r>
            <a:r>
              <a:rPr lang="en-US" sz="3200" dirty="0">
                <a:solidFill>
                  <a:srgbClr val="005596"/>
                </a:solidFill>
              </a:rPr>
              <a:t>more highly than raters who see the child from </a:t>
            </a:r>
            <a:r>
              <a:rPr lang="en-US" sz="3200" dirty="0" smtClean="0">
                <a:solidFill>
                  <a:srgbClr val="005596"/>
                </a:solidFill>
              </a:rPr>
              <a:t>different perspectives.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596"/>
                </a:solidFill>
              </a:rPr>
              <a:t>The </a:t>
            </a:r>
            <a:r>
              <a:rPr lang="en-US" sz="3200" dirty="0">
                <a:solidFill>
                  <a:srgbClr val="005596"/>
                </a:solidFill>
              </a:rPr>
              <a:t>lowest correlations were seen between adolescent and either parents or </a:t>
            </a:r>
            <a:r>
              <a:rPr lang="en-US" sz="3200" dirty="0" smtClean="0">
                <a:solidFill>
                  <a:srgbClr val="005596"/>
                </a:solidFill>
              </a:rPr>
              <a:t>teachers.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596"/>
                </a:solidFill>
              </a:rPr>
              <a:t>Gathering </a:t>
            </a:r>
            <a:r>
              <a:rPr lang="en-US" sz="3200" dirty="0">
                <a:solidFill>
                  <a:srgbClr val="005596"/>
                </a:solidFill>
              </a:rPr>
              <a:t>multiple perspectives in the assessment of a child’s functioning provides a more comprehensive set of </a:t>
            </a:r>
            <a:r>
              <a:rPr lang="en-US" sz="3200" dirty="0" smtClean="0">
                <a:solidFill>
                  <a:srgbClr val="005596"/>
                </a:solidFill>
              </a:rPr>
              <a:t>data.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596"/>
                </a:solidFill>
              </a:rPr>
              <a:t>An </a:t>
            </a:r>
            <a:r>
              <a:rPr lang="en-US" sz="3200" dirty="0">
                <a:solidFill>
                  <a:srgbClr val="005596"/>
                </a:solidFill>
              </a:rPr>
              <a:t>interpretive strategy that includes comparison of dyads or triads of raters’ views is desirable. </a:t>
            </a:r>
            <a:endParaRPr lang="en-US" sz="3200" dirty="0" smtClean="0">
              <a:solidFill>
                <a:srgbClr val="00559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197807" y="32507430"/>
            <a:ext cx="148645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30000" dirty="0">
                <a:solidFill>
                  <a:srgbClr val="005596"/>
                </a:solidFill>
              </a:rPr>
              <a:t>1</a:t>
            </a:r>
            <a:r>
              <a:rPr lang="en-US" sz="2000" dirty="0">
                <a:solidFill>
                  <a:srgbClr val="005596"/>
                </a:solidFill>
              </a:rPr>
              <a:t>Psychological Assessment </a:t>
            </a:r>
            <a:r>
              <a:rPr lang="en-US" sz="2000" dirty="0" smtClean="0">
                <a:solidFill>
                  <a:srgbClr val="005596"/>
                </a:solidFill>
              </a:rPr>
              <a:t>Resources; </a:t>
            </a:r>
            <a:r>
              <a:rPr lang="en-US" sz="2000" baseline="30000" dirty="0" smtClean="0">
                <a:solidFill>
                  <a:srgbClr val="005596"/>
                </a:solidFill>
              </a:rPr>
              <a:t>2</a:t>
            </a:r>
            <a:r>
              <a:rPr lang="en-US" sz="2000" dirty="0" smtClean="0">
                <a:solidFill>
                  <a:srgbClr val="005596"/>
                </a:solidFill>
              </a:rPr>
              <a:t>Geisel School of Medicine at Dartmouth College; </a:t>
            </a:r>
            <a:r>
              <a:rPr lang="en-US" sz="2000" baseline="30000" dirty="0" smtClean="0">
                <a:solidFill>
                  <a:srgbClr val="005596"/>
                </a:solidFill>
              </a:rPr>
              <a:t>3</a:t>
            </a:r>
            <a:r>
              <a:rPr lang="en-US" sz="2000" dirty="0" smtClean="0">
                <a:solidFill>
                  <a:srgbClr val="005596"/>
                </a:solidFill>
              </a:rPr>
              <a:t>Children’s National Medical Center</a:t>
            </a:r>
            <a:endParaRPr lang="en-US" sz="2000" dirty="0">
              <a:solidFill>
                <a:srgbClr val="00559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645" y="-243368"/>
            <a:ext cx="6458706" cy="345187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12" y="549284"/>
            <a:ext cx="3681153" cy="1664472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19521"/>
              </p:ext>
            </p:extLst>
          </p:nvPr>
        </p:nvGraphicFramePr>
        <p:xfrm>
          <a:off x="15203662" y="9507750"/>
          <a:ext cx="8368774" cy="105890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94860"/>
                <a:gridCol w="211051"/>
                <a:gridCol w="1321314"/>
                <a:gridCol w="1532366"/>
                <a:gridCol w="1532366"/>
                <a:gridCol w="1532367"/>
                <a:gridCol w="44450"/>
              </a:tblGrid>
              <a:tr h="48666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Correlations between Dyad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Scores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4866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Sample Pair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GEC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60149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Parent/Parent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0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.63*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.57*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.56*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0471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.73*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.88*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.86*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81080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Teacher/Teacher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33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.58**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7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.27**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.47**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081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Parent/Teacher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.32**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.36**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.30**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3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3692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Parent/Self-Report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725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.33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.28*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.35*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.25*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3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.59*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1008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smtClean="0">
                          <a:solidFill>
                            <a:srgbClr val="005596"/>
                          </a:solidFill>
                          <a:effectLst/>
                        </a:rPr>
                        <a:t>Teacher/Self-Report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2081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.24*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.14*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.20*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.13*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3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.42*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.57*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180950"/>
              </p:ext>
            </p:extLst>
          </p:nvPr>
        </p:nvGraphicFramePr>
        <p:xfrm>
          <a:off x="30150735" y="21284063"/>
          <a:ext cx="9521273" cy="432405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91809"/>
                <a:gridCol w="1532365"/>
                <a:gridCol w="1532366"/>
                <a:gridCol w="1532366"/>
                <a:gridCol w="1532367"/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Percentages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of Dyad </a:t>
                      </a: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Scores within 10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-Score Points (Clinical Samples only)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48666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Sample Pair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BRI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ERI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CRI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GEC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0480">
                <a:tc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Parent/Parent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68%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67%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75%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03365">
                <a:tc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Teacher/Teacher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72%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73%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70%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60040">
                <a:tc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Parent/Teacher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55%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53%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59%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57%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87259">
                <a:tc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Parent/Self-Report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63%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59%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59%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62%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620816">
                <a:tc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Teacher/Self-Report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59%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52%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55%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57%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36030"/>
              </p:ext>
            </p:extLst>
          </p:nvPr>
        </p:nvGraphicFramePr>
        <p:xfrm>
          <a:off x="24149426" y="9476411"/>
          <a:ext cx="17085283" cy="1148240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86287"/>
                <a:gridCol w="1778314"/>
                <a:gridCol w="1444882"/>
                <a:gridCol w="333433"/>
                <a:gridCol w="1778315"/>
                <a:gridCol w="1778315"/>
                <a:gridCol w="1778315"/>
                <a:gridCol w="1778315"/>
                <a:gridCol w="1778315"/>
                <a:gridCol w="1800432"/>
                <a:gridCol w="50360"/>
              </a:tblGrid>
              <a:tr h="49645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 Differences and Effect Sizes for Dyad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Scores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34533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Sample Pair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GEC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686334">
                <a:tc vMerge="1"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 Difference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  <a:endParaRPr lang="en-US" sz="28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 Difference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  <a:endParaRPr lang="en-US" sz="28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 Difference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  <a:endParaRPr lang="en-US" sz="28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 Difference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  <a:endParaRPr lang="en-US" sz="28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64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Parent/Parent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567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1.77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2.37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1.53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2.02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6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76169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Teacher/Teacher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618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6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1.22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1.20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1.14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17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Parent/Teacher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3.34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3.12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3.07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6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1.90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2.18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1.84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1.93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85423">
                <a:tc gridSpan="10"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Parent/Self-Report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1.86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3.58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3.25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6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1.45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1.47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1.41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61296">
                <a:tc gridSpan="3"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Teacher/Self-Report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2.57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3.21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2.57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2.62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6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1.17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2.28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1.41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1.76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801841"/>
              </p:ext>
            </p:extLst>
          </p:nvPr>
        </p:nvGraphicFramePr>
        <p:xfrm>
          <a:off x="554293" y="25360215"/>
          <a:ext cx="13824160" cy="702269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545759"/>
                <a:gridCol w="10278401"/>
              </a:tblGrid>
              <a:tr h="1232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BRIEF2 Indexes/Composite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4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Behavior Regulation Index (BRI)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Regulate and monitor behavior effectively, reflecting inhibitory control and self-monitoring.</a:t>
                      </a:r>
                      <a:endParaRPr lang="en-US" sz="32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681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Emotion</a:t>
                      </a:r>
                      <a:r>
                        <a:rPr lang="en-US" sz="3200" u="none" strike="noStrike" baseline="0" dirty="0" smtClean="0">
                          <a:solidFill>
                            <a:srgbClr val="005596"/>
                          </a:solidFill>
                          <a:effectLst/>
                        </a:rPr>
                        <a:t> Regulation Index (ERI)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Regulate emotional responses, adapt to changes and shift set appropriately reflecting the Shift and Emotional Control scales.</a:t>
                      </a:r>
                      <a:endParaRPr lang="en-US" sz="32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896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Cognitive Regulation</a:t>
                      </a:r>
                      <a:r>
                        <a:rPr lang="en-US" sz="3200" u="none" strike="noStrike" baseline="0" dirty="0" smtClean="0">
                          <a:solidFill>
                            <a:srgbClr val="005596"/>
                          </a:solidFill>
                          <a:effectLst/>
                        </a:rPr>
                        <a:t> Index (CRI)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Control and manage cognitive processes; to initiate, plan, organize and monitor problem solve effectively, holding goals and plans in working memory.</a:t>
                      </a:r>
                      <a:endParaRPr lang="en-US" sz="32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4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Global Executive Composite</a:t>
                      </a:r>
                    </a:p>
                    <a:p>
                      <a:pPr algn="l" fontAlgn="ctr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(GEC)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Overall summary incorporating all aspects of executive functioning captured on the BRIEF-2.</a:t>
                      </a:r>
                      <a:endParaRPr lang="en-US" sz="32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225623"/>
              </p:ext>
            </p:extLst>
          </p:nvPr>
        </p:nvGraphicFramePr>
        <p:xfrm>
          <a:off x="560612" y="14916581"/>
          <a:ext cx="14020807" cy="546492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89720"/>
                <a:gridCol w="1444032"/>
                <a:gridCol w="1257300"/>
                <a:gridCol w="1440900"/>
                <a:gridCol w="1141265"/>
                <a:gridCol w="1141265"/>
                <a:gridCol w="1141265"/>
                <a:gridCol w="1141265"/>
                <a:gridCol w="1141265"/>
                <a:gridCol w="1141265"/>
                <a:gridCol w="1141265"/>
              </a:tblGrid>
              <a:tr h="919651">
                <a:tc rowSpan="2"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Parent/</a:t>
                      </a:r>
                    </a:p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Teacher/</a:t>
                      </a:r>
                    </a:p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Parent/</a:t>
                      </a:r>
                    </a:p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Parent/</a:t>
                      </a:r>
                    </a:p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Self-Report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Teacher/</a:t>
                      </a:r>
                    </a:p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Self-Report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568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568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</a:t>
                      </a:r>
                      <a:r>
                        <a:rPr lang="en-US" sz="2800" b="1" i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n</a:t>
                      </a:r>
                      <a:endParaRPr lang="en-US" sz="2800" b="1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287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583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1,426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632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458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472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343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661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Gender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8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Male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64.8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46.3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71.2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50.4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68.5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47.2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59.0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48.3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56.7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47.3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8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Female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35.2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53.7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28.8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49.6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31.5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52.8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41.0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51.7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52.7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838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 Age (years)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8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M</a:t>
                      </a:r>
                      <a:endParaRPr lang="en-US" sz="2800" b="0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10.8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13.9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11.0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11.5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14.7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14.6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14.6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8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SD</a:t>
                      </a:r>
                      <a:endParaRPr lang="en-US" sz="2800" b="0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4.0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2.1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2.1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FCC6DB3192C14DB6EE2C3D3F1D6D12" ma:contentTypeVersion="14" ma:contentTypeDescription="Create a new document." ma:contentTypeScope="" ma:versionID="01ef64ddd01ee55b89eb9b8e4dd7ec11">
  <xsd:schema xmlns:xsd="http://www.w3.org/2001/XMLSchema" xmlns:xs="http://www.w3.org/2001/XMLSchema" xmlns:p="http://schemas.microsoft.com/office/2006/metadata/properties" xmlns:ns2="9c06b439-3cb3-4bf6-a607-3344ea642bd4" xmlns:ns3="b5a5ffda-6372-4a62-992e-e855022e2820" xmlns:ns4="b4b80593-3d30-4b16-b226-552161c803df" targetNamespace="http://schemas.microsoft.com/office/2006/metadata/properties" ma:root="true" ma:fieldsID="aaffa3ff3c968430618e10db5ca8499c" ns2:_="" ns3:_="" ns4:_="">
    <xsd:import namespace="9c06b439-3cb3-4bf6-a607-3344ea642bd4"/>
    <xsd:import namespace="b5a5ffda-6372-4a62-992e-e855022e2820"/>
    <xsd:import namespace="b4b80593-3d30-4b16-b226-552161c803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6b439-3cb3-4bf6-a607-3344ea642b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d96b42e-419a-4189-b55b-fb484703c6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5ffda-6372-4a62-992e-e855022e282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80593-3d30-4b16-b226-552161c803d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b7e9c9ce-9bfb-492c-b061-d0c94002109d}" ma:internalName="TaxCatchAll" ma:showField="CatchAllData" ma:web="b4b80593-3d30-4b16-b226-552161c80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b80593-3d30-4b16-b226-552161c803df" xsi:nil="true"/>
    <lcf76f155ced4ddcb4097134ff3c332f xmlns="9c06b439-3cb3-4bf6-a607-3344ea642bd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D38CDE7-0DB7-4950-A36B-370121944776}"/>
</file>

<file path=customXml/itemProps2.xml><?xml version="1.0" encoding="utf-8"?>
<ds:datastoreItem xmlns:ds="http://schemas.openxmlformats.org/officeDocument/2006/customXml" ds:itemID="{7C0E9CEE-68B3-40ED-8C72-15B896DC7A0E}"/>
</file>

<file path=customXml/itemProps3.xml><?xml version="1.0" encoding="utf-8"?>
<ds:datastoreItem xmlns:ds="http://schemas.openxmlformats.org/officeDocument/2006/customXml" ds:itemID="{16433BEB-84EE-4CAC-8F28-3471B496EF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1118</Words>
  <Application>Microsoft Office PowerPoint</Application>
  <PresentationFormat>Custom</PresentationFormat>
  <Paragraphs>370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Medical Poster</vt:lpstr>
      <vt:lpstr>Behavior Rating Inventory of Executive Function (BRIEF2):  Analyzing and Interpreting Ratings from Multiple Raters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2015-01-22T15:04:31Z</dcterms:created>
  <dcterms:modified xsi:type="dcterms:W3CDTF">2016-01-18T13:33:21Z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TC040010579991</vt:lpwstr>
  </property>
  <property fmtid="{D5CDD505-2E9C-101B-9397-08002B2CF9AE}" pid="3" name="ContentTypeId">
    <vt:lpwstr>0x01010091FCC6DB3192C14DB6EE2C3D3F1D6D12</vt:lpwstr>
  </property>
</Properties>
</file>